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7" r:id="rId3"/>
    <p:sldId id="260" r:id="rId4"/>
    <p:sldId id="312" r:id="rId5"/>
    <p:sldId id="289" r:id="rId6"/>
    <p:sldId id="310" r:id="rId7"/>
    <p:sldId id="311" r:id="rId8"/>
    <p:sldId id="309" r:id="rId9"/>
    <p:sldId id="313" r:id="rId10"/>
    <p:sldId id="314" r:id="rId11"/>
    <p:sldId id="315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53275F"/>
    <a:srgbClr val="306666"/>
    <a:srgbClr val="214C81"/>
    <a:srgbClr val="514379"/>
    <a:srgbClr val="441D61"/>
    <a:srgbClr val="FFE393"/>
    <a:srgbClr val="B88800"/>
    <a:srgbClr val="FFDA71"/>
    <a:srgbClr val="FFF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9" autoAdjust="0"/>
  </p:normalViewPr>
  <p:slideViewPr>
    <p:cSldViewPr>
      <p:cViewPr>
        <p:scale>
          <a:sx n="77" d="100"/>
          <a:sy n="77" d="100"/>
        </p:scale>
        <p:origin x="-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C86748DE-D7D6-4AA2-AC29-5BB56AAE5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3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FC75BC-8AA8-4361-B75F-9B185BA0F4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566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EACC6-DCE7-4B64-A395-524E5122FD5E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240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23D17-2D11-4712-80A4-4CE878D3901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239B0-70FB-455F-B8D5-DE27C8C6DE2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94D5-1843-4327-91EE-C6C38408F46C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9665C-8732-4646-A6E1-90CC8177D50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596CB-F9A3-438B-AB11-CFC76CA3D6C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D81FD-E7DF-4672-BD54-BF1D6B5461B8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AEDB-406E-44A9-BDF9-600010F32A0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0529-87ED-4120-B10A-36E66597E7FB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17B15-CC86-452E-A481-F0933ADA72E0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06D3-0C06-4708-8520-0E0B6A867F1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2AAF-68E5-44D7-A4D8-3533ADAD4829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726232-1175-4F8B-9356-69A84B465DE7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623175" cy="1871663"/>
          </a:xfrm>
        </p:spPr>
        <p:txBody>
          <a:bodyPr/>
          <a:lstStyle/>
          <a:p>
            <a:pPr eaLnBrk="1" hangingPunct="1"/>
            <a:r>
              <a:rPr lang="hu-HU" b="1" dirty="0" smtClean="0">
                <a:solidFill>
                  <a:srgbClr val="3C1A56"/>
                </a:solidFill>
              </a:rPr>
              <a:t>Pszichiátriai Betegek Otthona</a:t>
            </a:r>
            <a:br>
              <a:rPr lang="hu-HU" b="1" dirty="0" smtClean="0">
                <a:solidFill>
                  <a:srgbClr val="3C1A56"/>
                </a:solidFill>
              </a:rPr>
            </a:br>
            <a:r>
              <a:rPr lang="hu-HU" b="1" dirty="0" smtClean="0">
                <a:solidFill>
                  <a:srgbClr val="3C1A56"/>
                </a:solidFill>
              </a:rPr>
              <a:t>Szentgotthárd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40DE-A1D5-44D3-B239-AED0F029D6C5}" type="slidenum">
              <a:rPr lang="hu-HU" altLang="en-US"/>
              <a:pPr>
                <a:defRPr/>
              </a:pPr>
              <a:t>1</a:t>
            </a:fld>
            <a:endParaRPr lang="hu-HU" altLang="en-US" dirty="0"/>
          </a:p>
        </p:txBody>
      </p:sp>
      <p:pic>
        <p:nvPicPr>
          <p:cNvPr id="7" name="Kép 6" descr="P1050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4923">
            <a:off x="5036916" y="2523249"/>
            <a:ext cx="3929817" cy="294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Kép 7" descr="P10507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7023">
            <a:off x="488838" y="2547984"/>
            <a:ext cx="3697444" cy="2773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Kép 8" descr="P10507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455114"/>
            <a:ext cx="3203848" cy="240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hu-HU" b="1" dirty="0" smtClean="0"/>
              <a:t>ÉRTÉKELÉS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70529-87ED-4120-B10A-36E66597E7FB}" type="slidenum">
              <a:rPr lang="hu-HU" altLang="en-US" smtClean="0"/>
              <a:pPr>
                <a:defRPr/>
              </a:pPr>
              <a:t>10</a:t>
            </a:fld>
            <a:endParaRPr lang="hu-HU" altLang="en-US"/>
          </a:p>
        </p:txBody>
      </p:sp>
      <p:sp>
        <p:nvSpPr>
          <p:cNvPr id="4" name="Szövegdoboz 3"/>
          <p:cNvSpPr txBox="1"/>
          <p:nvPr/>
        </p:nvSpPr>
        <p:spPr>
          <a:xfrm>
            <a:off x="251520" y="1052737"/>
            <a:ext cx="871296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214C81"/>
                </a:solidFill>
              </a:rPr>
              <a:t>5 </a:t>
            </a:r>
            <a:r>
              <a:rPr lang="en-GB" sz="2800" b="1" dirty="0" smtClean="0">
                <a:solidFill>
                  <a:srgbClr val="214C81"/>
                </a:solidFill>
              </a:rPr>
              <a:t>k</a:t>
            </a:r>
            <a:r>
              <a:rPr lang="hu-HU" sz="2800" b="1" dirty="0" smtClean="0">
                <a:solidFill>
                  <a:srgbClr val="214C81"/>
                </a:solidFill>
              </a:rPr>
              <a:t>vantifikálható kapcsolódási forma, hogyan helyezkednek el dolgozóink a társas mezőben</a:t>
            </a:r>
          </a:p>
          <a:p>
            <a:endParaRPr lang="hu-H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638" indent="-274638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306666"/>
                </a:solidFill>
              </a:rPr>
              <a:t>magányosok 66 %  (</a:t>
            </a:r>
            <a:r>
              <a:rPr lang="hu-HU" sz="2800" dirty="0" err="1" smtClean="0">
                <a:solidFill>
                  <a:srgbClr val="306666"/>
                </a:solidFill>
              </a:rPr>
              <a:t>átl</a:t>
            </a:r>
            <a:r>
              <a:rPr lang="hu-HU" sz="2800" dirty="0" smtClean="0">
                <a:solidFill>
                  <a:srgbClr val="306666"/>
                </a:solidFill>
              </a:rPr>
              <a:t>. 12) – info</a:t>
            </a:r>
            <a:r>
              <a:rPr lang="en-GB" sz="2800" dirty="0" smtClean="0">
                <a:solidFill>
                  <a:srgbClr val="306666"/>
                </a:solidFill>
              </a:rPr>
              <a:t>-</a:t>
            </a:r>
            <a:r>
              <a:rPr lang="hu-HU" sz="2800" dirty="0" smtClean="0">
                <a:solidFill>
                  <a:srgbClr val="306666"/>
                </a:solidFill>
              </a:rPr>
              <a:t>áramlás, érzelmi  biztonság érzés alacsony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306666"/>
                </a:solidFill>
              </a:rPr>
              <a:t>páros helyzet 5,6 %  (</a:t>
            </a:r>
            <a:r>
              <a:rPr lang="hu-HU" sz="2800" dirty="0" err="1" smtClean="0">
                <a:solidFill>
                  <a:srgbClr val="306666"/>
                </a:solidFill>
              </a:rPr>
              <a:t>átl</a:t>
            </a:r>
            <a:r>
              <a:rPr lang="hu-HU" sz="2800" dirty="0" smtClean="0">
                <a:solidFill>
                  <a:srgbClr val="306666"/>
                </a:solidFill>
              </a:rPr>
              <a:t>. 8) - teljesítményre irányuló feszültség jelzése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306666"/>
                </a:solidFill>
              </a:rPr>
              <a:t>lánc 11 %  (</a:t>
            </a:r>
            <a:r>
              <a:rPr lang="hu-HU" sz="2800" dirty="0" err="1" smtClean="0">
                <a:solidFill>
                  <a:srgbClr val="306666"/>
                </a:solidFill>
              </a:rPr>
              <a:t>átl</a:t>
            </a:r>
            <a:r>
              <a:rPr lang="hu-HU" sz="2800" dirty="0" smtClean="0">
                <a:solidFill>
                  <a:srgbClr val="306666"/>
                </a:solidFill>
              </a:rPr>
              <a:t>. 15) -  peremtől elszakított a központi alakzat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306666"/>
                </a:solidFill>
              </a:rPr>
              <a:t>csillag helyzetben 1 ember van, a kapcsolódás nehezen biztosított a közösséghez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hu-HU" sz="2800" dirty="0" smtClean="0">
                <a:solidFill>
                  <a:srgbClr val="306666"/>
                </a:solidFill>
              </a:rPr>
              <a:t>zárt alakzat 8,3 %  (átl.12) -   a közösség nehezen mozgósítható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P1040951.JPG"/>
          <p:cNvPicPr>
            <a:picLocks noChangeAspect="1"/>
          </p:cNvPicPr>
          <p:nvPr/>
        </p:nvPicPr>
        <p:blipFill>
          <a:blip r:embed="rId2" cstate="print">
            <a:lum bright="26000" contrast="34000"/>
          </a:blip>
          <a:stretch>
            <a:fillRect/>
          </a:stretch>
        </p:blipFill>
        <p:spPr>
          <a:xfrm>
            <a:off x="251520" y="260648"/>
            <a:ext cx="8568952" cy="642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70529-87ED-4120-B10A-36E66597E7FB}" type="slidenum">
              <a:rPr lang="hu-HU" altLang="en-US" smtClean="0"/>
              <a:pPr>
                <a:defRPr/>
              </a:pPr>
              <a:t>11</a:t>
            </a:fld>
            <a:endParaRPr lang="hu-HU" altLang="en-US"/>
          </a:p>
        </p:txBody>
      </p:sp>
      <p:sp>
        <p:nvSpPr>
          <p:cNvPr id="4" name="Téglalap 3"/>
          <p:cNvSpPr/>
          <p:nvPr/>
        </p:nvSpPr>
        <p:spPr>
          <a:xfrm>
            <a:off x="827584" y="62068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3C1A56"/>
                </a:solidFill>
                <a:latin typeface="Cooper Black" pitchFamily="18" charset="0"/>
              </a:rPr>
              <a:t>Köszönet </a:t>
            </a:r>
            <a:r>
              <a:rPr lang="hu-HU" sz="2400" smtClean="0">
                <a:solidFill>
                  <a:srgbClr val="3C1A56"/>
                </a:solidFill>
                <a:latin typeface="Cooper Black" pitchFamily="18" charset="0"/>
              </a:rPr>
              <a:t>nyilvánítás:</a:t>
            </a:r>
            <a:r>
              <a:rPr lang="hu-HU" sz="2400" dirty="0" smtClean="0">
                <a:solidFill>
                  <a:srgbClr val="3C1A56"/>
                </a:solidFill>
                <a:latin typeface="Cooper Black" pitchFamily="18" charset="0"/>
              </a:rPr>
              <a:t/>
            </a:r>
            <a:br>
              <a:rPr lang="hu-HU" sz="2400" dirty="0" smtClean="0">
                <a:solidFill>
                  <a:srgbClr val="3C1A56"/>
                </a:solidFill>
                <a:latin typeface="Cooper Black" pitchFamily="18" charset="0"/>
              </a:rPr>
            </a:br>
            <a:r>
              <a:rPr lang="hu-HU" sz="2400" dirty="0" smtClean="0">
                <a:solidFill>
                  <a:srgbClr val="3C1A56"/>
                </a:solidFill>
                <a:latin typeface="Cooper Black" pitchFamily="18" charset="0"/>
              </a:rPr>
              <a:t>Kocsis Józsefné</a:t>
            </a:r>
            <a:endParaRPr lang="en-GB" sz="2400" dirty="0">
              <a:solidFill>
                <a:srgbClr val="3C1A56"/>
              </a:solidFill>
              <a:latin typeface="Cooper Black" pitchFamily="18" charset="0"/>
            </a:endParaRPr>
          </a:p>
          <a:p>
            <a:pPr algn="ctr"/>
            <a:r>
              <a:rPr lang="hu-HU" sz="2400" dirty="0">
                <a:solidFill>
                  <a:srgbClr val="3C1A56"/>
                </a:solidFill>
                <a:latin typeface="Cooper Black" pitchFamily="18" charset="0"/>
              </a:rPr>
              <a:t>Marjai Kamilla</a:t>
            </a:r>
            <a:endParaRPr lang="hu-HU" sz="2400" dirty="0">
              <a:solidFill>
                <a:srgbClr val="3C1A5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ív 8"/>
          <p:cNvSpPr/>
          <p:nvPr/>
        </p:nvSpPr>
        <p:spPr>
          <a:xfrm>
            <a:off x="3851920" y="2060848"/>
            <a:ext cx="1656184" cy="1368152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 smtClean="0"/>
              <a:t>Középvezetői felmérés</a:t>
            </a:r>
            <a:r>
              <a:rPr lang="hu-HU" sz="2800" b="1" smtClean="0"/>
              <a:t/>
            </a:r>
            <a:br>
              <a:rPr lang="hu-HU" sz="2800" b="1" smtClean="0"/>
            </a:br>
            <a:r>
              <a:rPr lang="hu-HU" sz="2800" b="1" smtClean="0"/>
              <a:t>Merre tartsunk?</a:t>
            </a:r>
            <a:br>
              <a:rPr lang="hu-HU" sz="2800" b="1" smtClean="0"/>
            </a:br>
            <a:r>
              <a:rPr lang="hu-HU" sz="2800" b="1" smtClean="0"/>
              <a:t>Hol vagyunk?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A93E0-C581-451A-AA94-D0354DE05730}" type="slidenum">
              <a:rPr lang="hu-HU" altLang="en-US"/>
              <a:pPr>
                <a:defRPr/>
              </a:pPr>
              <a:t>2</a:t>
            </a:fld>
            <a:endParaRPr lang="hu-HU" altLang="en-US"/>
          </a:p>
        </p:txBody>
      </p:sp>
      <p:sp>
        <p:nvSpPr>
          <p:cNvPr id="7" name="Téglalap 6"/>
          <p:cNvSpPr/>
          <p:nvPr/>
        </p:nvSpPr>
        <p:spPr>
          <a:xfrm rot="1304537">
            <a:off x="5494363" y="3179630"/>
            <a:ext cx="343127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Változtatás</a:t>
            </a:r>
          </a:p>
        </p:txBody>
      </p:sp>
      <p:sp>
        <p:nvSpPr>
          <p:cNvPr id="8" name="Téglalap 7"/>
          <p:cNvSpPr/>
          <p:nvPr/>
        </p:nvSpPr>
        <p:spPr>
          <a:xfrm rot="21073621">
            <a:off x="566515" y="1927232"/>
            <a:ext cx="301396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Nehézségek</a:t>
            </a:r>
            <a:endParaRPr lang="hu-H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067175" y="2349500"/>
            <a:ext cx="129698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38 fő</a:t>
            </a:r>
          </a:p>
          <a:p>
            <a:pPr algn="ctr">
              <a:defRPr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Válasz: </a:t>
            </a:r>
          </a:p>
          <a:p>
            <a:pPr algn="ctr">
              <a:defRPr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36 fő</a:t>
            </a:r>
          </a:p>
        </p:txBody>
      </p:sp>
      <p:sp>
        <p:nvSpPr>
          <p:cNvPr id="14" name="Ellipszis 13"/>
          <p:cNvSpPr/>
          <p:nvPr/>
        </p:nvSpPr>
        <p:spPr>
          <a:xfrm rot="741628">
            <a:off x="1505458" y="3252511"/>
            <a:ext cx="2520280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 rot="902398">
            <a:off x="1628775" y="3640138"/>
            <a:ext cx="22336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b="1" dirty="0">
                <a:solidFill>
                  <a:schemeClr val="accent4">
                    <a:lumMod val="50000"/>
                  </a:schemeClr>
                </a:solidFill>
              </a:rPr>
              <a:t>Kiégés prevenció</a:t>
            </a:r>
          </a:p>
        </p:txBody>
      </p:sp>
      <p:sp>
        <p:nvSpPr>
          <p:cNvPr id="16" name="Ellipszis 15"/>
          <p:cNvSpPr/>
          <p:nvPr/>
        </p:nvSpPr>
        <p:spPr>
          <a:xfrm rot="21010083">
            <a:off x="4313412" y="4400481"/>
            <a:ext cx="3046265" cy="118308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Örömforrás,</a:t>
            </a:r>
          </a:p>
          <a:p>
            <a:pPr algn="ctr">
              <a:defRPr/>
            </a:pPr>
            <a:r>
              <a:rPr lang="hu-HU" dirty="0"/>
              <a:t> etikai értékek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042988" y="5805488"/>
            <a:ext cx="3816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600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Szociogram</a:t>
            </a:r>
            <a:endParaRPr lang="hu-H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b="1" dirty="0" smtClean="0"/>
              <a:t>I.   Nehézségek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endParaRPr lang="hu-HU" sz="2800" b="1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33DD5A-6EEC-4AE4-B193-5B05EA4D06EE}" type="slidenum">
              <a:rPr lang="hu-HU" altLang="en-US"/>
              <a:pPr>
                <a:defRPr/>
              </a:pPr>
              <a:t>3</a:t>
            </a:fld>
            <a:endParaRPr lang="hu-HU" altLang="en-US"/>
          </a:p>
        </p:txBody>
      </p:sp>
      <p:sp>
        <p:nvSpPr>
          <p:cNvPr id="7172" name="Szövegdoboz 4"/>
          <p:cNvSpPr txBox="1">
            <a:spLocks noChangeArrowheads="1"/>
          </p:cNvSpPr>
          <p:nvPr/>
        </p:nvSpPr>
        <p:spPr bwMode="auto">
          <a:xfrm>
            <a:off x="323528" y="548680"/>
            <a:ext cx="47517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rgbClr val="441D61"/>
                </a:solidFill>
              </a:rPr>
              <a:t>_</a:t>
            </a:r>
          </a:p>
          <a:p>
            <a:r>
              <a:rPr lang="hu-HU" sz="2400" b="1" dirty="0" smtClean="0">
                <a:solidFill>
                  <a:srgbClr val="441D61"/>
                </a:solidFill>
              </a:rPr>
              <a:t>X    foglalkoztatottság  20,3 év</a:t>
            </a:r>
          </a:p>
          <a:p>
            <a:r>
              <a:rPr lang="el-GR" sz="2400" b="1" dirty="0" smtClean="0">
                <a:solidFill>
                  <a:srgbClr val="441D61"/>
                </a:solidFill>
              </a:rPr>
              <a:t>δ</a:t>
            </a:r>
            <a:r>
              <a:rPr lang="hu-HU" sz="2400" b="1" dirty="0" smtClean="0">
                <a:solidFill>
                  <a:srgbClr val="441D61"/>
                </a:solidFill>
              </a:rPr>
              <a:t>   </a:t>
            </a:r>
            <a:r>
              <a:rPr lang="hu-HU" sz="2400" b="1" dirty="0">
                <a:solidFill>
                  <a:srgbClr val="441D61"/>
                </a:solidFill>
              </a:rPr>
              <a:t>: </a:t>
            </a:r>
            <a:r>
              <a:rPr lang="hu-HU" sz="2400" b="1" dirty="0" smtClean="0">
                <a:solidFill>
                  <a:srgbClr val="441D61"/>
                </a:solidFill>
              </a:rPr>
              <a:t>10,3</a:t>
            </a:r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 rot="21214316">
            <a:off x="2699792" y="1750362"/>
            <a:ext cx="2232248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Kiégettség</a:t>
            </a:r>
          </a:p>
          <a:p>
            <a:pPr algn="ctr"/>
            <a:r>
              <a:rPr lang="hu-HU" sz="1600" dirty="0" smtClean="0">
                <a:solidFill>
                  <a:schemeClr val="bg1"/>
                </a:solidFill>
              </a:rPr>
              <a:t>16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 rot="500982">
            <a:off x="5862730" y="1785154"/>
            <a:ext cx="2232248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Fizikai, lelki nehézség</a:t>
            </a:r>
          </a:p>
          <a:p>
            <a:pPr algn="ctr"/>
            <a:r>
              <a:rPr lang="hu-HU" sz="1600" dirty="0" smtClean="0"/>
              <a:t>12</a:t>
            </a:r>
            <a:endParaRPr lang="hu-HU" sz="1600" dirty="0"/>
          </a:p>
        </p:txBody>
      </p:sp>
      <p:sp>
        <p:nvSpPr>
          <p:cNvPr id="8" name="Ellipszis 7"/>
          <p:cNvSpPr/>
          <p:nvPr/>
        </p:nvSpPr>
        <p:spPr>
          <a:xfrm rot="20981115">
            <a:off x="610091" y="2908680"/>
            <a:ext cx="2413919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Létszámhiány</a:t>
            </a:r>
          </a:p>
          <a:p>
            <a:pPr algn="ctr"/>
            <a:r>
              <a:rPr lang="hu-HU" sz="1600" dirty="0"/>
              <a:t>6</a:t>
            </a:r>
          </a:p>
        </p:txBody>
      </p:sp>
      <p:sp>
        <p:nvSpPr>
          <p:cNvPr id="9" name="Ellipszis 8"/>
          <p:cNvSpPr/>
          <p:nvPr/>
        </p:nvSpPr>
        <p:spPr>
          <a:xfrm rot="21414341">
            <a:off x="3663421" y="3200428"/>
            <a:ext cx="2232248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Bér, ösztönző hiány</a:t>
            </a:r>
          </a:p>
          <a:p>
            <a:pPr algn="ctr"/>
            <a:r>
              <a:rPr lang="hu-HU" sz="1600" dirty="0"/>
              <a:t>5</a:t>
            </a:r>
          </a:p>
        </p:txBody>
      </p:sp>
      <p:sp>
        <p:nvSpPr>
          <p:cNvPr id="10" name="Ellipszis 9"/>
          <p:cNvSpPr/>
          <p:nvPr/>
        </p:nvSpPr>
        <p:spPr>
          <a:xfrm rot="706665">
            <a:off x="5837637" y="5191907"/>
            <a:ext cx="2232248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Betegkísérés</a:t>
            </a:r>
          </a:p>
          <a:p>
            <a:pPr algn="ctr"/>
            <a:r>
              <a:rPr lang="hu-HU" sz="1600" dirty="0"/>
              <a:t>2</a:t>
            </a:r>
          </a:p>
        </p:txBody>
      </p:sp>
      <p:sp>
        <p:nvSpPr>
          <p:cNvPr id="11" name="Ellipszis 10"/>
          <p:cNvSpPr/>
          <p:nvPr/>
        </p:nvSpPr>
        <p:spPr>
          <a:xfrm rot="20869390">
            <a:off x="798052" y="4626372"/>
            <a:ext cx="2661250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Klikkesedés,</a:t>
            </a:r>
          </a:p>
          <a:p>
            <a:pPr algn="ctr"/>
            <a:r>
              <a:rPr lang="hu-HU" sz="2000" b="1" dirty="0" smtClean="0"/>
              <a:t>Összhanghiány</a:t>
            </a:r>
          </a:p>
          <a:p>
            <a:pPr algn="ctr"/>
            <a:r>
              <a:rPr lang="hu-HU" sz="1600" dirty="0"/>
              <a:t>4</a:t>
            </a:r>
          </a:p>
        </p:txBody>
      </p:sp>
      <p:sp>
        <p:nvSpPr>
          <p:cNvPr id="12" name="Ellipszis 11"/>
          <p:cNvSpPr/>
          <p:nvPr/>
        </p:nvSpPr>
        <p:spPr>
          <a:xfrm rot="845633">
            <a:off x="6191369" y="3448136"/>
            <a:ext cx="2771809" cy="13828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Nagyobb tér  ~</a:t>
            </a:r>
          </a:p>
          <a:p>
            <a:pPr algn="ctr"/>
            <a:r>
              <a:rPr lang="hu-HU" sz="2000" b="1" dirty="0" smtClean="0"/>
              <a:t>Kisebb egységek</a:t>
            </a:r>
          </a:p>
          <a:p>
            <a:pPr algn="ctr"/>
            <a:r>
              <a:rPr lang="hu-HU" sz="1600" dirty="0"/>
              <a:t>7</a:t>
            </a:r>
          </a:p>
        </p:txBody>
      </p:sp>
      <p:sp>
        <p:nvSpPr>
          <p:cNvPr id="13" name="Ellipszis 12"/>
          <p:cNvSpPr/>
          <p:nvPr/>
        </p:nvSpPr>
        <p:spPr>
          <a:xfrm>
            <a:off x="3203848" y="5517232"/>
            <a:ext cx="2232248" cy="108012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Szupervízió nincs</a:t>
            </a:r>
          </a:p>
          <a:p>
            <a:pPr algn="ctr"/>
            <a:r>
              <a:rPr lang="hu-HU" sz="16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Angliai intézet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9665C-8732-4646-A6E1-90CC8177D509}" type="slidenum">
              <a:rPr lang="hu-HU" altLang="en-US" smtClean="0"/>
              <a:pPr>
                <a:defRPr/>
              </a:pPr>
              <a:t>4</a:t>
            </a:fld>
            <a:endParaRPr lang="hu-HU" altLang="en-US"/>
          </a:p>
        </p:txBody>
      </p:sp>
      <p:sp>
        <p:nvSpPr>
          <p:cNvPr id="5" name="Téglalap 4"/>
          <p:cNvSpPr/>
          <p:nvPr/>
        </p:nvSpPr>
        <p:spPr>
          <a:xfrm>
            <a:off x="467544" y="1225689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Kettős diagnózisú betegeknek  </a:t>
            </a:r>
          </a:p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2+1 éves bentlakásos terápia</a:t>
            </a:r>
          </a:p>
          <a:p>
            <a:pPr algn="ctr"/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Klienseknek 8.30-22 óra között struktúrált időbe</a:t>
            </a:r>
            <a:r>
              <a:rPr lang="en-GB" sz="3200" dirty="0" err="1" smtClean="0">
                <a:solidFill>
                  <a:schemeClr val="accent4">
                    <a:lumMod val="50000"/>
                  </a:schemeClr>
                </a:solidFill>
              </a:rPr>
              <a:t>osztás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b="1" dirty="0" smtClean="0"/>
              <a:t>heti 5 csoport a </a:t>
            </a:r>
            <a:r>
              <a:rPr lang="en-GB" sz="3200" b="1" dirty="0" err="1" smtClean="0"/>
              <a:t>személyzet</a:t>
            </a:r>
            <a:r>
              <a:rPr lang="hu-HU" sz="3200" b="1" dirty="0" smtClean="0"/>
              <a:t>nek</a:t>
            </a:r>
            <a:endParaRPr lang="hu-HU" sz="3200" dirty="0" smtClean="0"/>
          </a:p>
          <a:p>
            <a:endParaRPr lang="hu-HU" sz="3200" dirty="0" smtClean="0"/>
          </a:p>
          <a:p>
            <a:r>
              <a:rPr lang="en-GB" sz="3200" b="1" dirty="0" smtClean="0"/>
              <a:t>          </a:t>
            </a:r>
            <a:r>
              <a:rPr lang="hu-HU" sz="3200" b="1" dirty="0" smtClean="0"/>
              <a:t>Személyzet - lakó arány</a:t>
            </a:r>
            <a:r>
              <a:rPr lang="en-GB" sz="3200" b="1" dirty="0" smtClean="0"/>
              <a:t> GB-Hu</a:t>
            </a:r>
            <a:endParaRPr lang="hu-HU" sz="3200" dirty="0" smtClean="0"/>
          </a:p>
          <a:p>
            <a:pPr algn="ctr"/>
            <a:r>
              <a:rPr lang="hu-HU" sz="3200" dirty="0" smtClean="0"/>
              <a:t>szentgotthárdi intézményben: </a:t>
            </a:r>
          </a:p>
          <a:p>
            <a:pPr algn="ctr"/>
            <a:r>
              <a:rPr lang="hu-HU" sz="3200" dirty="0" smtClean="0"/>
              <a:t>0.27 / 1 fő lakóra</a:t>
            </a:r>
          </a:p>
          <a:p>
            <a:pPr algn="ctr"/>
            <a:r>
              <a:rPr lang="hu-HU" sz="3200" dirty="0" smtClean="0"/>
              <a:t>angliai intézetben: 	</a:t>
            </a:r>
          </a:p>
          <a:p>
            <a:pPr algn="ctr"/>
            <a:r>
              <a:rPr lang="hu-HU" sz="3200" dirty="0" smtClean="0"/>
              <a:t>2.25 / 1 fő lakóra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/>
              <a:t>II. Változtatás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7FDDD-84E4-4814-B7D5-7AEAF42CF864}" type="slidenum">
              <a:rPr lang="hu-HU" altLang="en-US"/>
              <a:pPr>
                <a:defRPr/>
              </a:pPr>
              <a:t>5</a:t>
            </a:fld>
            <a:endParaRPr lang="hu-HU" altLang="en-US"/>
          </a:p>
        </p:txBody>
      </p:sp>
      <p:sp>
        <p:nvSpPr>
          <p:cNvPr id="5" name="Ellipszis 4"/>
          <p:cNvSpPr/>
          <p:nvPr/>
        </p:nvSpPr>
        <p:spPr>
          <a:xfrm rot="20981115">
            <a:off x="505945" y="890705"/>
            <a:ext cx="2299459" cy="9721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Szakember kell!</a:t>
            </a:r>
          </a:p>
          <a:p>
            <a:pPr algn="ctr"/>
            <a:r>
              <a:rPr lang="hu-HU" sz="1600" dirty="0" smtClean="0"/>
              <a:t>14</a:t>
            </a:r>
            <a:endParaRPr lang="hu-HU" sz="1600" dirty="0"/>
          </a:p>
        </p:txBody>
      </p:sp>
      <p:sp>
        <p:nvSpPr>
          <p:cNvPr id="7" name="Ellipszis 6"/>
          <p:cNvSpPr/>
          <p:nvPr/>
        </p:nvSpPr>
        <p:spPr>
          <a:xfrm rot="20981115">
            <a:off x="2377796" y="1678821"/>
            <a:ext cx="2255802" cy="9800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Szakember arány</a:t>
            </a:r>
          </a:p>
          <a:p>
            <a:pPr algn="ctr"/>
            <a:r>
              <a:rPr lang="hu-HU" sz="1600" dirty="0"/>
              <a:t>6</a:t>
            </a:r>
          </a:p>
        </p:txBody>
      </p:sp>
      <p:sp>
        <p:nvSpPr>
          <p:cNvPr id="8" name="Ellipszis 7"/>
          <p:cNvSpPr/>
          <p:nvPr/>
        </p:nvSpPr>
        <p:spPr>
          <a:xfrm rot="765044">
            <a:off x="4843099" y="975784"/>
            <a:ext cx="2034515" cy="109001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Létszám növekedés</a:t>
            </a:r>
          </a:p>
          <a:p>
            <a:pPr algn="ctr"/>
            <a:r>
              <a:rPr lang="hu-HU" sz="1600" dirty="0" smtClean="0"/>
              <a:t>9</a:t>
            </a:r>
            <a:endParaRPr lang="hu-HU" sz="1600" dirty="0"/>
          </a:p>
        </p:txBody>
      </p:sp>
      <p:sp>
        <p:nvSpPr>
          <p:cNvPr id="9" name="Ellipszis 8"/>
          <p:cNvSpPr/>
          <p:nvPr/>
        </p:nvSpPr>
        <p:spPr>
          <a:xfrm rot="683339">
            <a:off x="7291986" y="535538"/>
            <a:ext cx="1435839" cy="11064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Ffi ápoló</a:t>
            </a:r>
          </a:p>
          <a:p>
            <a:pPr algn="ctr"/>
            <a:r>
              <a:rPr lang="hu-HU" sz="1600" dirty="0" smtClean="0"/>
              <a:t>4</a:t>
            </a:r>
            <a:endParaRPr lang="hu-HU" sz="1600" dirty="0"/>
          </a:p>
        </p:txBody>
      </p:sp>
      <p:cxnSp>
        <p:nvCxnSpPr>
          <p:cNvPr id="11" name="Egyenes összekötő 10"/>
          <p:cNvCxnSpPr>
            <a:stCxn id="5" idx="6"/>
            <a:endCxn id="7" idx="0"/>
          </p:cNvCxnSpPr>
          <p:nvPr/>
        </p:nvCxnSpPr>
        <p:spPr>
          <a:xfrm>
            <a:off x="2786823" y="1170907"/>
            <a:ext cx="631130" cy="51583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>
            <a:stCxn id="7" idx="0"/>
            <a:endCxn id="8" idx="2"/>
          </p:cNvCxnSpPr>
          <p:nvPr/>
        </p:nvCxnSpPr>
        <p:spPr>
          <a:xfrm flipV="1">
            <a:off x="3417953" y="1296270"/>
            <a:ext cx="1450232" cy="39047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>
            <a:stCxn id="8" idx="0"/>
            <a:endCxn id="9" idx="2"/>
          </p:cNvCxnSpPr>
          <p:nvPr/>
        </p:nvCxnSpPr>
        <p:spPr>
          <a:xfrm flipV="1">
            <a:off x="5980645" y="946973"/>
            <a:ext cx="1325477" cy="4225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/>
          <p:cNvSpPr txBox="1"/>
          <p:nvPr/>
        </p:nvSpPr>
        <p:spPr>
          <a:xfrm>
            <a:off x="7487816" y="21328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  <a:latin typeface="Agency FB"/>
                <a:cs typeface="Vrinda"/>
              </a:rPr>
              <a:t>∑ </a:t>
            </a:r>
            <a:r>
              <a:rPr lang="hu-HU" sz="5400" b="1" dirty="0" smtClean="0">
                <a:solidFill>
                  <a:srgbClr val="FF0000"/>
                </a:solidFill>
              </a:rPr>
              <a:t>33</a:t>
            </a:r>
            <a:endParaRPr lang="hu-HU" sz="5400" dirty="0">
              <a:solidFill>
                <a:srgbClr val="FF0000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 rot="20981115">
            <a:off x="321975" y="2907784"/>
            <a:ext cx="1899519" cy="13529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Emberi hozzáállás</a:t>
            </a:r>
          </a:p>
          <a:p>
            <a:pPr algn="ctr"/>
            <a:r>
              <a:rPr lang="hu-HU" sz="1600" dirty="0" smtClean="0"/>
              <a:t>5</a:t>
            </a:r>
            <a:endParaRPr lang="hu-HU" sz="1600" dirty="0"/>
          </a:p>
        </p:txBody>
      </p:sp>
      <p:sp>
        <p:nvSpPr>
          <p:cNvPr id="18" name="Ellipszis 17"/>
          <p:cNvSpPr/>
          <p:nvPr/>
        </p:nvSpPr>
        <p:spPr>
          <a:xfrm>
            <a:off x="6288371" y="4824005"/>
            <a:ext cx="2126075" cy="131709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Házirend betartása, italozás</a:t>
            </a:r>
          </a:p>
          <a:p>
            <a:pPr algn="ctr"/>
            <a:r>
              <a:rPr lang="hu-HU" sz="1600" dirty="0"/>
              <a:t>3</a:t>
            </a:r>
          </a:p>
        </p:txBody>
      </p:sp>
      <p:sp>
        <p:nvSpPr>
          <p:cNvPr id="19" name="Ellipszis 18"/>
          <p:cNvSpPr/>
          <p:nvPr/>
        </p:nvSpPr>
        <p:spPr>
          <a:xfrm rot="1282790">
            <a:off x="6797232" y="3275217"/>
            <a:ext cx="2176035" cy="134744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 smtClean="0"/>
              <a:t>Esetmegbesz.csop</a:t>
            </a:r>
            <a:r>
              <a:rPr lang="hu-HU" sz="2000" b="1" dirty="0" err="1" smtClean="0"/>
              <a:t>ort</a:t>
            </a:r>
            <a:r>
              <a:rPr lang="hu-HU" sz="2000" b="1" dirty="0" smtClean="0"/>
              <a:t> csapnivalók</a:t>
            </a:r>
          </a:p>
          <a:p>
            <a:pPr algn="ctr"/>
            <a:r>
              <a:rPr lang="hu-HU" sz="1600" dirty="0"/>
              <a:t>6</a:t>
            </a:r>
          </a:p>
        </p:txBody>
      </p:sp>
      <p:sp>
        <p:nvSpPr>
          <p:cNvPr id="20" name="Ellipszis 19"/>
          <p:cNvSpPr/>
          <p:nvPr/>
        </p:nvSpPr>
        <p:spPr>
          <a:xfrm>
            <a:off x="4894197" y="2564904"/>
            <a:ext cx="1910051" cy="12241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Közvetlen főnöktől elismerés</a:t>
            </a:r>
          </a:p>
          <a:p>
            <a:pPr algn="ctr"/>
            <a:r>
              <a:rPr lang="hu-HU" sz="1600" dirty="0"/>
              <a:t>7</a:t>
            </a:r>
          </a:p>
        </p:txBody>
      </p:sp>
      <p:sp>
        <p:nvSpPr>
          <p:cNvPr id="27" name="Ellipszis 26"/>
          <p:cNvSpPr/>
          <p:nvPr/>
        </p:nvSpPr>
        <p:spPr>
          <a:xfrm rot="20981115">
            <a:off x="852609" y="4676523"/>
            <a:ext cx="1723375" cy="20437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Kertészet</a:t>
            </a:r>
          </a:p>
          <a:p>
            <a:pPr algn="ctr"/>
            <a:r>
              <a:rPr lang="hu-HU" sz="1600" dirty="0"/>
              <a:t>4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4106487" y="5545415"/>
            <a:ext cx="1656184" cy="86409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BÉR</a:t>
            </a:r>
          </a:p>
          <a:p>
            <a:pPr algn="ctr"/>
            <a:r>
              <a:rPr lang="hu-HU" sz="2000" b="1" dirty="0"/>
              <a:t>3</a:t>
            </a:r>
          </a:p>
        </p:txBody>
      </p:sp>
      <p:sp>
        <p:nvSpPr>
          <p:cNvPr id="29" name="Ellipszis 28"/>
          <p:cNvSpPr/>
          <p:nvPr/>
        </p:nvSpPr>
        <p:spPr>
          <a:xfrm>
            <a:off x="2522304" y="3959159"/>
            <a:ext cx="3706713" cy="120698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Korszerűsítés, vizesblokk, autó</a:t>
            </a:r>
          </a:p>
          <a:p>
            <a:pPr algn="ctr"/>
            <a:r>
              <a:rPr lang="hu-HU" sz="1600" dirty="0" smtClean="0"/>
              <a:t>7</a:t>
            </a:r>
            <a:endParaRPr lang="hu-HU" sz="16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021288"/>
            <a:ext cx="743671" cy="64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7B15-CC86-452E-A481-F0933ADA72E0}" type="slidenum">
              <a:rPr lang="hu-HU" altLang="en-US" smtClean="0"/>
              <a:pPr>
                <a:defRPr/>
              </a:pPr>
              <a:t>6</a:t>
            </a:fld>
            <a:endParaRPr lang="hu-HU" alt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17240" y="530114"/>
            <a:ext cx="8229600" cy="503237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u-HU" sz="1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</a:t>
            </a:r>
            <a:r>
              <a:rPr kumimoji="0" lang="hu-HU" sz="133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hu-HU" sz="13300" b="1" dirty="0">
                <a:latin typeface="+mj-lt"/>
                <a:ea typeface="+mj-ea"/>
                <a:cs typeface="+mj-cs"/>
              </a:rPr>
              <a:t> </a:t>
            </a:r>
            <a:r>
              <a:rPr lang="hu-HU" sz="13300" b="1" dirty="0" smtClean="0">
                <a:latin typeface="+mj-lt"/>
                <a:ea typeface="+mj-ea"/>
                <a:cs typeface="+mj-cs"/>
              </a:rPr>
              <a:t> KIÉGÉS PREVENCIÓ</a:t>
            </a:r>
            <a:r>
              <a:rPr lang="en-GB" sz="13300" b="1" dirty="0" smtClean="0">
                <a:latin typeface="+mj-lt"/>
                <a:ea typeface="+mj-ea"/>
                <a:cs typeface="+mj-cs"/>
              </a:rPr>
              <a:t> - ”</a:t>
            </a:r>
            <a:r>
              <a:rPr lang="en-GB" sz="13300" b="1" dirty="0" err="1" smtClean="0">
                <a:latin typeface="+mj-lt"/>
                <a:ea typeface="+mj-ea"/>
                <a:cs typeface="+mj-cs"/>
              </a:rPr>
              <a:t>Mi</a:t>
            </a:r>
            <a:r>
              <a:rPr lang="en-GB" sz="133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GB" sz="13300" b="1" dirty="0" err="1" smtClean="0">
                <a:latin typeface="+mj-lt"/>
                <a:ea typeface="+mj-ea"/>
                <a:cs typeface="+mj-cs"/>
              </a:rPr>
              <a:t>védett</a:t>
            </a:r>
            <a:r>
              <a:rPr lang="en-GB" sz="13300" b="1" dirty="0" smtClean="0">
                <a:latin typeface="+mj-lt"/>
                <a:ea typeface="+mj-ea"/>
                <a:cs typeface="+mj-cs"/>
              </a:rPr>
              <a:t> meg?”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443529" y="1796033"/>
            <a:ext cx="2299459" cy="9721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Elhivatottság</a:t>
            </a:r>
          </a:p>
          <a:p>
            <a:pPr algn="ctr"/>
            <a:r>
              <a:rPr lang="hu-HU" sz="1600" dirty="0" smtClean="0"/>
              <a:t>11</a:t>
            </a:r>
            <a:endParaRPr lang="hu-HU" sz="1600" dirty="0"/>
          </a:p>
        </p:txBody>
      </p:sp>
      <p:sp>
        <p:nvSpPr>
          <p:cNvPr id="6" name="Ellipszis 5"/>
          <p:cNvSpPr/>
          <p:nvPr/>
        </p:nvSpPr>
        <p:spPr>
          <a:xfrm rot="20981115">
            <a:off x="776253" y="4312431"/>
            <a:ext cx="2380598" cy="12501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Másság elfogadása, tisztelet</a:t>
            </a:r>
          </a:p>
          <a:p>
            <a:pPr algn="ctr"/>
            <a:r>
              <a:rPr lang="hu-HU" sz="1600" dirty="0" smtClean="0"/>
              <a:t>11</a:t>
            </a:r>
            <a:endParaRPr lang="hu-HU" sz="1600" dirty="0"/>
          </a:p>
        </p:txBody>
      </p:sp>
      <p:sp>
        <p:nvSpPr>
          <p:cNvPr id="7" name="Ellipszis 6"/>
          <p:cNvSpPr/>
          <p:nvPr/>
        </p:nvSpPr>
        <p:spPr>
          <a:xfrm rot="812311">
            <a:off x="4293800" y="5052796"/>
            <a:ext cx="2299459" cy="9721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Segítő team, jó kollégák</a:t>
            </a:r>
          </a:p>
          <a:p>
            <a:pPr algn="ctr"/>
            <a:r>
              <a:rPr lang="hu-HU" sz="1600" dirty="0" smtClean="0"/>
              <a:t>12</a:t>
            </a:r>
            <a:endParaRPr lang="hu-HU" sz="1600" dirty="0"/>
          </a:p>
        </p:txBody>
      </p:sp>
      <p:sp>
        <p:nvSpPr>
          <p:cNvPr id="8" name="Ellipszis 7"/>
          <p:cNvSpPr/>
          <p:nvPr/>
        </p:nvSpPr>
        <p:spPr>
          <a:xfrm>
            <a:off x="3534339" y="2773320"/>
            <a:ext cx="1795403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Családi háttér</a:t>
            </a:r>
          </a:p>
          <a:p>
            <a:pPr algn="ctr"/>
            <a:r>
              <a:rPr lang="hu-HU" sz="1600" dirty="0"/>
              <a:t>7</a:t>
            </a:r>
          </a:p>
        </p:txBody>
      </p:sp>
      <p:sp>
        <p:nvSpPr>
          <p:cNvPr id="9" name="Ellipszis 8"/>
          <p:cNvSpPr/>
          <p:nvPr/>
        </p:nvSpPr>
        <p:spPr>
          <a:xfrm>
            <a:off x="5937753" y="3536986"/>
            <a:ext cx="2520280" cy="12601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Egyensúly, regeneráció</a:t>
            </a:r>
          </a:p>
          <a:p>
            <a:pPr algn="ctr"/>
            <a:r>
              <a:rPr lang="hu-HU" sz="1600" dirty="0" smtClean="0"/>
              <a:t>12</a:t>
            </a:r>
            <a:endParaRPr lang="hu-HU" sz="2000" b="1" dirty="0" smtClean="0"/>
          </a:p>
        </p:txBody>
      </p:sp>
      <p:cxnSp>
        <p:nvCxnSpPr>
          <p:cNvPr id="11" name="Egyenes összekötő 10"/>
          <p:cNvCxnSpPr>
            <a:stCxn id="7" idx="4"/>
          </p:cNvCxnSpPr>
          <p:nvPr/>
        </p:nvCxnSpPr>
        <p:spPr>
          <a:xfrm flipH="1">
            <a:off x="4572000" y="6011423"/>
            <a:ext cx="757742" cy="289018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elhő 13"/>
          <p:cNvSpPr/>
          <p:nvPr/>
        </p:nvSpPr>
        <p:spPr>
          <a:xfrm>
            <a:off x="587986" y="2012082"/>
            <a:ext cx="2592288" cy="151216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bg1"/>
                </a:solidFill>
              </a:rPr>
              <a:t>Szülői indítás, hála</a:t>
            </a:r>
          </a:p>
          <a:p>
            <a:pPr algn="ctr"/>
            <a:r>
              <a:rPr lang="hu-HU" sz="1600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17B15-CC86-452E-A481-F0933ADA72E0}" type="slidenum">
              <a:rPr lang="hu-HU" altLang="en-US" smtClean="0"/>
              <a:pPr>
                <a:defRPr/>
              </a:pPr>
              <a:t>7</a:t>
            </a:fld>
            <a:endParaRPr lang="hu-HU" altLang="en-US"/>
          </a:p>
        </p:txBody>
      </p:sp>
      <p:sp>
        <p:nvSpPr>
          <p:cNvPr id="4" name="Téglalap 3"/>
          <p:cNvSpPr/>
          <p:nvPr/>
        </p:nvSpPr>
        <p:spPr>
          <a:xfrm>
            <a:off x="899592" y="260648"/>
            <a:ext cx="3563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hu-HU" sz="54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Örömöt ad:</a:t>
            </a:r>
            <a:endParaRPr lang="hu-H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539552" y="1412776"/>
            <a:ext cx="2952328" cy="122413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/>
              <a:t>Beteg maga jobban lesz, emberként érdeklődik irántam</a:t>
            </a:r>
          </a:p>
          <a:p>
            <a:pPr algn="ctr"/>
            <a:r>
              <a:rPr lang="hu-HU" sz="1600" dirty="0" smtClean="0"/>
              <a:t>20</a:t>
            </a:r>
            <a:endParaRPr lang="hu-HU" sz="1600" dirty="0"/>
          </a:p>
        </p:txBody>
      </p:sp>
      <p:sp>
        <p:nvSpPr>
          <p:cNvPr id="6" name="Ellipszis 5"/>
          <p:cNvSpPr/>
          <p:nvPr/>
        </p:nvSpPr>
        <p:spPr>
          <a:xfrm>
            <a:off x="4176838" y="925990"/>
            <a:ext cx="1795403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C1A56"/>
                </a:solidFill>
              </a:rPr>
              <a:t>Kollégák</a:t>
            </a:r>
          </a:p>
          <a:p>
            <a:pPr algn="ctr"/>
            <a:r>
              <a:rPr lang="hu-HU" sz="1600" dirty="0" smtClean="0">
                <a:solidFill>
                  <a:srgbClr val="3C1A56"/>
                </a:solidFill>
              </a:rPr>
              <a:t>6</a:t>
            </a:r>
            <a:endParaRPr lang="hu-HU" sz="1600" dirty="0">
              <a:solidFill>
                <a:srgbClr val="3C1A56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537292" y="5073305"/>
            <a:ext cx="2736304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Gyerekkori álom</a:t>
            </a:r>
          </a:p>
          <a:p>
            <a:pPr algn="ctr"/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endParaRPr lang="hu-H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 rot="21095618">
            <a:off x="510221" y="3272710"/>
            <a:ext cx="1795403" cy="14401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Pozitív szemlélet</a:t>
            </a:r>
          </a:p>
          <a:p>
            <a:pPr algn="ctr"/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10</a:t>
            </a:r>
            <a:endParaRPr lang="hu-H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5643943" y="2056517"/>
            <a:ext cx="2880320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Rend, befejezettség</a:t>
            </a:r>
          </a:p>
          <a:p>
            <a:pPr algn="ctr"/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0" name="Ellipszis 9"/>
          <p:cNvSpPr/>
          <p:nvPr/>
        </p:nvSpPr>
        <p:spPr>
          <a:xfrm>
            <a:off x="3184204" y="3589594"/>
            <a:ext cx="2808312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Szakmai, EMBERI fejlődés</a:t>
            </a:r>
          </a:p>
          <a:p>
            <a:pPr algn="ctr"/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1" name="Ellipszis 10"/>
          <p:cNvSpPr/>
          <p:nvPr/>
        </p:nvSpPr>
        <p:spPr>
          <a:xfrm>
            <a:off x="5769213" y="5073305"/>
            <a:ext cx="2304256" cy="108012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2">
                    <a:lumMod val="50000"/>
                  </a:schemeClr>
                </a:solidFill>
              </a:rPr>
              <a:t>Gondolkodás</a:t>
            </a:r>
          </a:p>
          <a:p>
            <a:pPr algn="ctr"/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6</a:t>
            </a:r>
          </a:p>
        </p:txBody>
      </p:sp>
      <p:cxnSp>
        <p:nvCxnSpPr>
          <p:cNvPr id="12" name="Egyenes összekötő 11"/>
          <p:cNvCxnSpPr>
            <a:endCxn id="6" idx="0"/>
          </p:cNvCxnSpPr>
          <p:nvPr/>
        </p:nvCxnSpPr>
        <p:spPr>
          <a:xfrm flipH="1">
            <a:off x="5074540" y="-1782930"/>
            <a:ext cx="1156184" cy="270892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58800"/>
          </a:xfrm>
        </p:spPr>
        <p:txBody>
          <a:bodyPr/>
          <a:lstStyle/>
          <a:p>
            <a:pPr eaLnBrk="1" hangingPunct="1"/>
            <a:r>
              <a:rPr lang="hu-HU" sz="4000" b="1" smtClean="0"/>
              <a:t>SZOCIOGRAMM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AC7E1-BB3E-4F96-B54B-25AB73BB86CB}" type="slidenum">
              <a:rPr lang="hu-HU" altLang="en-US"/>
              <a:pPr>
                <a:defRPr/>
              </a:pPr>
              <a:t>8</a:t>
            </a:fld>
            <a:endParaRPr lang="hu-HU" altLang="en-US"/>
          </a:p>
        </p:txBody>
      </p:sp>
      <p:sp>
        <p:nvSpPr>
          <p:cNvPr id="8" name="Folyamatábra: Bekötés 7"/>
          <p:cNvSpPr/>
          <p:nvPr/>
        </p:nvSpPr>
        <p:spPr>
          <a:xfrm>
            <a:off x="1835150" y="1123950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19</a:t>
            </a:r>
          </a:p>
        </p:txBody>
      </p:sp>
      <p:sp>
        <p:nvSpPr>
          <p:cNvPr id="9" name="Folyamatábra: Bekötés 8"/>
          <p:cNvSpPr/>
          <p:nvPr/>
        </p:nvSpPr>
        <p:spPr>
          <a:xfrm>
            <a:off x="3419475" y="2276475"/>
            <a:ext cx="539750" cy="53975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dirty="0"/>
              <a:t>4</a:t>
            </a:r>
          </a:p>
        </p:txBody>
      </p:sp>
      <p:sp>
        <p:nvSpPr>
          <p:cNvPr id="10" name="Folyamatábra: Bekötés 9"/>
          <p:cNvSpPr/>
          <p:nvPr/>
        </p:nvSpPr>
        <p:spPr>
          <a:xfrm>
            <a:off x="611188" y="2276475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2</a:t>
            </a:r>
          </a:p>
        </p:txBody>
      </p:sp>
      <p:sp>
        <p:nvSpPr>
          <p:cNvPr id="11" name="Folyamatábra: Bekötés 10"/>
          <p:cNvSpPr/>
          <p:nvPr/>
        </p:nvSpPr>
        <p:spPr>
          <a:xfrm>
            <a:off x="7885113" y="1412875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9</a:t>
            </a:r>
          </a:p>
        </p:txBody>
      </p:sp>
      <p:sp>
        <p:nvSpPr>
          <p:cNvPr id="12" name="Folyamatábra: Bekötés 11"/>
          <p:cNvSpPr/>
          <p:nvPr/>
        </p:nvSpPr>
        <p:spPr>
          <a:xfrm>
            <a:off x="5940425" y="1412875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33</a:t>
            </a:r>
          </a:p>
        </p:txBody>
      </p:sp>
      <p:sp>
        <p:nvSpPr>
          <p:cNvPr id="13" name="Folyamatábra: Bekötés 12"/>
          <p:cNvSpPr/>
          <p:nvPr/>
        </p:nvSpPr>
        <p:spPr>
          <a:xfrm>
            <a:off x="5651500" y="2781300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11</a:t>
            </a:r>
          </a:p>
        </p:txBody>
      </p:sp>
      <p:sp>
        <p:nvSpPr>
          <p:cNvPr id="14" name="Folyamatábra: Bekötés 13"/>
          <p:cNvSpPr/>
          <p:nvPr/>
        </p:nvSpPr>
        <p:spPr>
          <a:xfrm>
            <a:off x="6732588" y="3933825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32</a:t>
            </a:r>
          </a:p>
        </p:txBody>
      </p:sp>
      <p:sp>
        <p:nvSpPr>
          <p:cNvPr id="15" name="Folyamatábra: Bekötés 14"/>
          <p:cNvSpPr/>
          <p:nvPr/>
        </p:nvSpPr>
        <p:spPr>
          <a:xfrm>
            <a:off x="4572000" y="3933825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17</a:t>
            </a:r>
          </a:p>
        </p:txBody>
      </p:sp>
      <p:sp>
        <p:nvSpPr>
          <p:cNvPr id="16" name="Folyamatábra: Bekötés 15"/>
          <p:cNvSpPr/>
          <p:nvPr/>
        </p:nvSpPr>
        <p:spPr>
          <a:xfrm>
            <a:off x="611188" y="3933825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20</a:t>
            </a:r>
          </a:p>
        </p:txBody>
      </p:sp>
      <p:sp>
        <p:nvSpPr>
          <p:cNvPr id="17" name="Folyamatábra: Bekötés 16"/>
          <p:cNvSpPr/>
          <p:nvPr/>
        </p:nvSpPr>
        <p:spPr>
          <a:xfrm>
            <a:off x="611188" y="5445125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7</a:t>
            </a:r>
          </a:p>
        </p:txBody>
      </p:sp>
      <p:sp>
        <p:nvSpPr>
          <p:cNvPr id="18" name="Folyamatábra: Bekötés 17"/>
          <p:cNvSpPr/>
          <p:nvPr/>
        </p:nvSpPr>
        <p:spPr>
          <a:xfrm>
            <a:off x="3419475" y="5373688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31</a:t>
            </a:r>
          </a:p>
        </p:txBody>
      </p:sp>
      <p:sp>
        <p:nvSpPr>
          <p:cNvPr id="19" name="Folyamatábra: Bekötés 18"/>
          <p:cNvSpPr/>
          <p:nvPr/>
        </p:nvSpPr>
        <p:spPr>
          <a:xfrm>
            <a:off x="5724525" y="5373688"/>
            <a:ext cx="539750" cy="5397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1400" dirty="0"/>
              <a:t>35</a:t>
            </a:r>
          </a:p>
        </p:txBody>
      </p:sp>
      <p:cxnSp>
        <p:nvCxnSpPr>
          <p:cNvPr id="21" name="Egyenes összekötő 20"/>
          <p:cNvCxnSpPr>
            <a:stCxn id="18" idx="6"/>
            <a:endCxn id="19" idx="2"/>
          </p:cNvCxnSpPr>
          <p:nvPr/>
        </p:nvCxnSpPr>
        <p:spPr>
          <a:xfrm>
            <a:off x="3959225" y="5643563"/>
            <a:ext cx="1765300" cy="0"/>
          </a:xfrm>
          <a:prstGeom prst="line">
            <a:avLst/>
          </a:prstGeom>
          <a:ln w="571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>
            <a:stCxn id="12" idx="6"/>
            <a:endCxn id="11" idx="2"/>
          </p:cNvCxnSpPr>
          <p:nvPr/>
        </p:nvCxnSpPr>
        <p:spPr>
          <a:xfrm>
            <a:off x="6480175" y="1682750"/>
            <a:ext cx="1404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stCxn id="12" idx="4"/>
            <a:endCxn id="13" idx="0"/>
          </p:cNvCxnSpPr>
          <p:nvPr/>
        </p:nvCxnSpPr>
        <p:spPr>
          <a:xfrm flipH="1">
            <a:off x="5921375" y="1952625"/>
            <a:ext cx="288925" cy="8286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>
            <a:stCxn id="10" idx="4"/>
            <a:endCxn id="16" idx="0"/>
          </p:cNvCxnSpPr>
          <p:nvPr/>
        </p:nvCxnSpPr>
        <p:spPr>
          <a:xfrm>
            <a:off x="881063" y="2816225"/>
            <a:ext cx="0" cy="1117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stCxn id="16" idx="4"/>
            <a:endCxn id="17" idx="0"/>
          </p:cNvCxnSpPr>
          <p:nvPr/>
        </p:nvCxnSpPr>
        <p:spPr>
          <a:xfrm>
            <a:off x="881063" y="4473575"/>
            <a:ext cx="0" cy="97155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>
            <a:stCxn id="8" idx="5"/>
            <a:endCxn id="9" idx="1"/>
          </p:cNvCxnSpPr>
          <p:nvPr/>
        </p:nvCxnSpPr>
        <p:spPr>
          <a:xfrm>
            <a:off x="2295525" y="1584325"/>
            <a:ext cx="1203325" cy="771525"/>
          </a:xfrm>
          <a:prstGeom prst="line">
            <a:avLst/>
          </a:prstGeom>
          <a:ln w="1301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>
            <a:stCxn id="8" idx="3"/>
            <a:endCxn id="10" idx="7"/>
          </p:cNvCxnSpPr>
          <p:nvPr/>
        </p:nvCxnSpPr>
        <p:spPr>
          <a:xfrm flipH="1">
            <a:off x="1071563" y="1584325"/>
            <a:ext cx="842962" cy="771525"/>
          </a:xfrm>
          <a:prstGeom prst="line">
            <a:avLst/>
          </a:prstGeom>
          <a:ln w="130175" cap="sq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>
            <a:stCxn id="10" idx="6"/>
            <a:endCxn id="9" idx="2"/>
          </p:cNvCxnSpPr>
          <p:nvPr/>
        </p:nvCxnSpPr>
        <p:spPr>
          <a:xfrm>
            <a:off x="1150938" y="2546350"/>
            <a:ext cx="2268537" cy="0"/>
          </a:xfrm>
          <a:prstGeom prst="line">
            <a:avLst/>
          </a:prstGeom>
          <a:ln w="1301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>
            <a:stCxn id="9" idx="6"/>
            <a:endCxn id="13" idx="2"/>
          </p:cNvCxnSpPr>
          <p:nvPr/>
        </p:nvCxnSpPr>
        <p:spPr>
          <a:xfrm>
            <a:off x="3959225" y="2546350"/>
            <a:ext cx="1692275" cy="504825"/>
          </a:xfrm>
          <a:prstGeom prst="line">
            <a:avLst/>
          </a:prstGeom>
          <a:ln w="1333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>
            <a:stCxn id="13" idx="5"/>
            <a:endCxn id="14" idx="1"/>
          </p:cNvCxnSpPr>
          <p:nvPr/>
        </p:nvCxnSpPr>
        <p:spPr>
          <a:xfrm>
            <a:off x="6111875" y="3241675"/>
            <a:ext cx="700088" cy="769938"/>
          </a:xfrm>
          <a:prstGeom prst="line">
            <a:avLst/>
          </a:prstGeom>
          <a:ln w="1301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59"/>
          <p:cNvCxnSpPr>
            <a:stCxn id="13" idx="3"/>
            <a:endCxn id="15" idx="7"/>
          </p:cNvCxnSpPr>
          <p:nvPr/>
        </p:nvCxnSpPr>
        <p:spPr>
          <a:xfrm flipH="1">
            <a:off x="5032375" y="3241675"/>
            <a:ext cx="698500" cy="771525"/>
          </a:xfrm>
          <a:prstGeom prst="line">
            <a:avLst/>
          </a:prstGeom>
          <a:ln w="1333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gyenes összekötő 61"/>
          <p:cNvCxnSpPr>
            <a:stCxn id="15" idx="6"/>
            <a:endCxn id="14" idx="2"/>
          </p:cNvCxnSpPr>
          <p:nvPr/>
        </p:nvCxnSpPr>
        <p:spPr>
          <a:xfrm flipV="1">
            <a:off x="5111750" y="4203700"/>
            <a:ext cx="1620838" cy="0"/>
          </a:xfrm>
          <a:prstGeom prst="line">
            <a:avLst/>
          </a:prstGeom>
          <a:ln w="1301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ÉRTÉKELÉS</a:t>
            </a:r>
            <a:endParaRPr 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D70529-87ED-4120-B10A-36E66597E7FB}" type="slidenum">
              <a:rPr lang="hu-HU" altLang="en-US" smtClean="0"/>
              <a:pPr>
                <a:defRPr/>
              </a:pPr>
              <a:t>9</a:t>
            </a:fld>
            <a:endParaRPr lang="hu-HU" altLang="en-US"/>
          </a:p>
        </p:txBody>
      </p:sp>
      <p:sp>
        <p:nvSpPr>
          <p:cNvPr id="4" name="Szövegdoboz 3"/>
          <p:cNvSpPr txBox="1"/>
          <p:nvPr/>
        </p:nvSpPr>
        <p:spPr>
          <a:xfrm>
            <a:off x="2051720" y="17008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611560" y="1772817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514379"/>
                </a:solidFill>
              </a:rPr>
              <a:t>A t</a:t>
            </a:r>
            <a:r>
              <a:rPr lang="hu-HU" sz="2800" dirty="0" smtClean="0">
                <a:solidFill>
                  <a:srgbClr val="514379"/>
                </a:solidFill>
              </a:rPr>
              <a:t>ársas mező elsődleges jellemzője az </a:t>
            </a:r>
          </a:p>
          <a:p>
            <a:pPr algn="ctr"/>
            <a:r>
              <a:rPr lang="hu-HU" sz="2800" b="1" dirty="0" smtClean="0">
                <a:solidFill>
                  <a:srgbClr val="514379"/>
                </a:solidFill>
              </a:rPr>
              <a:t>alakzat kohéziója</a:t>
            </a:r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hu-HU" sz="2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hu-H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hu-HU" sz="2800" dirty="0" smtClean="0">
                <a:solidFill>
                  <a:srgbClr val="53275F"/>
                </a:solidFill>
              </a:rPr>
              <a:t>Egyik mutatója a kölcsönösségi index : 33,3% </a:t>
            </a:r>
            <a:br>
              <a:rPr lang="hu-HU" sz="2800" dirty="0" smtClean="0">
                <a:solidFill>
                  <a:srgbClr val="53275F"/>
                </a:solidFill>
              </a:rPr>
            </a:br>
            <a:r>
              <a:rPr lang="hu-HU" sz="2800" dirty="0" smtClean="0">
                <a:solidFill>
                  <a:srgbClr val="53275F"/>
                </a:solidFill>
              </a:rPr>
              <a:t>(ált. érték 85-90%) </a:t>
            </a:r>
          </a:p>
          <a:p>
            <a:pPr algn="ctr"/>
            <a:r>
              <a:rPr lang="hu-HU" sz="2800" dirty="0" smtClean="0">
                <a:solidFill>
                  <a:srgbClr val="53275F"/>
                </a:solidFill>
              </a:rPr>
              <a:t>Nincs közösség, csak az intézeti forma tartja össze a résztvevőket.</a:t>
            </a:r>
            <a:br>
              <a:rPr lang="hu-HU" sz="2800" dirty="0" smtClean="0">
                <a:solidFill>
                  <a:srgbClr val="53275F"/>
                </a:solidFill>
              </a:rPr>
            </a:br>
            <a:r>
              <a:rPr lang="hu-HU" sz="2800" dirty="0" smtClean="0">
                <a:solidFill>
                  <a:srgbClr val="53275F"/>
                </a:solidFill>
              </a:rPr>
              <a:t>Szerkezetileg laza a forma. </a:t>
            </a:r>
          </a:p>
          <a:p>
            <a:pPr algn="ctr"/>
            <a:r>
              <a:rPr lang="hu-HU" sz="2800" dirty="0" smtClean="0">
                <a:solidFill>
                  <a:srgbClr val="53275F"/>
                </a:solidFill>
              </a:rPr>
              <a:t>Nincs </a:t>
            </a:r>
            <a:r>
              <a:rPr lang="en-GB" sz="2800" dirty="0" smtClean="0">
                <a:solidFill>
                  <a:srgbClr val="53275F"/>
                </a:solidFill>
              </a:rPr>
              <a:t>se </a:t>
            </a:r>
            <a:r>
              <a:rPr lang="hu-HU" sz="2800" dirty="0" smtClean="0">
                <a:solidFill>
                  <a:srgbClr val="53275F"/>
                </a:solidFill>
              </a:rPr>
              <a:t>tömb, se többközpontúság. 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3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F006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1377</TotalTime>
  <Words>230</Words>
  <Application>Microsoft Office PowerPoint</Application>
  <PresentationFormat>Diavetítés a képernyőre (4:3 oldalarány)</PresentationFormat>
  <Paragraphs>138</Paragraphs>
  <Slides>11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Pszichiátriai Betegek Otthona Szentgotthárd</vt:lpstr>
      <vt:lpstr>Középvezetői felmérés Merre tartsunk? Hol vagyunk?</vt:lpstr>
      <vt:lpstr> I.   Nehézségek </vt:lpstr>
      <vt:lpstr>Angliai intézet</vt:lpstr>
      <vt:lpstr>II. Változtatás</vt:lpstr>
      <vt:lpstr>PowerPoint bemutató</vt:lpstr>
      <vt:lpstr>PowerPoint bemutató</vt:lpstr>
      <vt:lpstr>SZOCIOGRAMM</vt:lpstr>
      <vt:lpstr>ÉRTÉKELÉS</vt:lpstr>
      <vt:lpstr>ÉRTÉKELÉS</vt:lpstr>
      <vt:lpstr>PowerPoint bemutató</vt:lpstr>
    </vt:vector>
  </TitlesOfParts>
  <Company>OKISZ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Ismeretek a krízisről</dc:title>
  <dc:creator>Zelenák József</dc:creator>
  <cp:lastModifiedBy>Kocsis Szandra</cp:lastModifiedBy>
  <cp:revision>161</cp:revision>
  <cp:lastPrinted>2006-11-26T05:41:48Z</cp:lastPrinted>
  <dcterms:created xsi:type="dcterms:W3CDTF">2006-11-23T06:22:57Z</dcterms:created>
  <dcterms:modified xsi:type="dcterms:W3CDTF">2015-01-22T17:08:52Z</dcterms:modified>
</cp:coreProperties>
</file>