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70" r:id="rId7"/>
    <p:sldId id="264" r:id="rId8"/>
    <p:sldId id="263" r:id="rId9"/>
    <p:sldId id="265" r:id="rId10"/>
    <p:sldId id="269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49392-1243-4643-8A30-20FA3DD63F97}" type="datetimeFigureOut">
              <a:rPr lang="hu-HU" smtClean="0"/>
              <a:pPr/>
              <a:t>1/27/15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B3B0-725C-4486-9342-EC7B38CED55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hu-HU" b="1" dirty="0"/>
              <a:t>En </a:t>
            </a:r>
            <a:r>
              <a:rPr lang="hu-HU" b="1" dirty="0" err="1"/>
              <a:t>Arche</a:t>
            </a:r>
            <a:r>
              <a:rPr lang="hu-HU" b="1" dirty="0"/>
              <a:t> </a:t>
            </a:r>
            <a:r>
              <a:rPr lang="hu-HU" b="1" dirty="0" err="1"/>
              <a:t>en</a:t>
            </a:r>
            <a:r>
              <a:rPr lang="hu-HU" b="1" dirty="0"/>
              <a:t> </a:t>
            </a:r>
            <a:r>
              <a:rPr lang="hu-HU" b="1" dirty="0" err="1"/>
              <a:t>ho</a:t>
            </a:r>
            <a:r>
              <a:rPr lang="hu-HU" b="1" dirty="0"/>
              <a:t> Logosz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816424"/>
          </a:xfrm>
        </p:spPr>
        <p:txBody>
          <a:bodyPr>
            <a:normAutofit fontScale="32500" lnSpcReduction="20000"/>
          </a:bodyPr>
          <a:lstStyle/>
          <a:p>
            <a:r>
              <a:rPr lang="hu-HU" sz="9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Egy kevert diagnózisú, hátrányos helyzetű fiatalember terápiája</a:t>
            </a:r>
            <a:endParaRPr lang="hu-HU" sz="9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9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sz="9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9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Bittermann Évi</a:t>
            </a:r>
          </a:p>
          <a:p>
            <a:r>
              <a:rPr lang="hu-HU" sz="9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Klinikai szakpszichológus </a:t>
            </a:r>
            <a:endParaRPr lang="hu-HU" sz="9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9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Pszichiátriai Betegek Otthona</a:t>
            </a:r>
          </a:p>
          <a:p>
            <a:r>
              <a:rPr lang="hu-HU" sz="9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Szentgotthárd</a:t>
            </a:r>
            <a:endParaRPr lang="hu-HU" sz="9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620688"/>
            <a:ext cx="835292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óra 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Lakónk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anyja haldoklik. </a:t>
            </a:r>
          </a:p>
          <a:p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Átváltok napi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óra-adásra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anyját és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hu-H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nővéreket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gondozom. </a:t>
            </a:r>
            <a:endParaRPr lang="hu-H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hu-H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Anyja halála után Andris kéri a hagyatékot. </a:t>
            </a:r>
            <a:endParaRPr lang="hu-H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3600" b="1" i="1" dirty="0" smtClean="0">
                <a:solidFill>
                  <a:srgbClr val="FFFF00"/>
                </a:solidFill>
              </a:rPr>
              <a:t>„Hányszor gyászolsz el 2 szülőt?!”</a:t>
            </a:r>
            <a:endParaRPr lang="hu-H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914399"/>
          </a:xfrm>
        </p:spPr>
        <p:txBody>
          <a:bodyPr/>
          <a:lstStyle/>
          <a:p>
            <a:r>
              <a:rPr lang="hu-HU" b="1" dirty="0" err="1">
                <a:latin typeface="Engravers MT" pitchFamily="18" charset="0"/>
              </a:rPr>
              <a:t>Konkluzió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Terápiás team alakult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ki!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Pár személy képes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nyíltan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vitába szállni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az autoritás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talaján működő kollegával, miközben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megtartják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csoport tagok kompetenciáját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feszegető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személyt.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Team erőssége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cserbenhagyó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szülői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introjekciók megbontása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elindult.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Konkrét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jutalmazás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utalmazás-megvonás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rendszert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dolgoztunk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Projektív azonosulás gyakori használatának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csökkentése </a:t>
            </a: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még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nem működik.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 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Lakó szoros támogatás mellett bevonható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munka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végzésbe.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3059832" y="321297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Person </a:t>
            </a:r>
            <a:r>
              <a:rPr lang="en-GB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Centered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 Care 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Mi</a:t>
            </a:r>
            <a:r>
              <a:rPr lang="en-GB" b="1" dirty="0" smtClean="0"/>
              <a:t> a </a:t>
            </a:r>
            <a:r>
              <a:rPr lang="en-GB" b="1" dirty="0" err="1" smtClean="0"/>
              <a:t>vezérlő</a:t>
            </a:r>
            <a:r>
              <a:rPr lang="en-GB" b="1" dirty="0" smtClean="0"/>
              <a:t> </a:t>
            </a:r>
            <a:r>
              <a:rPr lang="en-GB" b="1" dirty="0" err="1" smtClean="0"/>
              <a:t>elv</a:t>
            </a:r>
            <a:r>
              <a:rPr lang="en-GB" b="1" dirty="0" smtClean="0"/>
              <a:t>?</a:t>
            </a:r>
          </a:p>
          <a:p>
            <a:endParaRPr lang="en-GB" b="1" dirty="0" smtClean="0"/>
          </a:p>
          <a:p>
            <a:r>
              <a:rPr lang="en-GB" b="1" dirty="0" err="1" smtClean="0"/>
              <a:t>Angliai</a:t>
            </a:r>
            <a:r>
              <a:rPr lang="en-GB" b="1" dirty="0" smtClean="0"/>
              <a:t> </a:t>
            </a:r>
            <a:r>
              <a:rPr lang="en-GB" b="1" dirty="0" err="1" smtClean="0"/>
              <a:t>tapasztalatok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err="1" smtClean="0"/>
              <a:t>Hazai</a:t>
            </a:r>
            <a:r>
              <a:rPr lang="en-GB" b="1" dirty="0" smtClean="0"/>
              <a:t> </a:t>
            </a:r>
            <a:r>
              <a:rPr lang="en-GB" b="1" dirty="0" err="1" smtClean="0"/>
              <a:t>megfontolások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err="1" smtClean="0"/>
              <a:t>Meddig</a:t>
            </a:r>
            <a:r>
              <a:rPr lang="en-GB" b="1" dirty="0" smtClean="0"/>
              <a:t> </a:t>
            </a:r>
            <a:r>
              <a:rPr lang="en-GB" b="1" dirty="0" err="1" smtClean="0"/>
              <a:t>adhatunk</a:t>
            </a:r>
            <a:r>
              <a:rPr lang="en-GB" b="1" dirty="0" smtClean="0"/>
              <a:t> 1 </a:t>
            </a:r>
            <a:r>
              <a:rPr lang="en-GB" b="1" dirty="0" err="1" smtClean="0"/>
              <a:t>személynek</a:t>
            </a:r>
            <a:r>
              <a:rPr lang="en-GB" b="1" dirty="0" smtClean="0"/>
              <a:t> </a:t>
            </a:r>
            <a:r>
              <a:rPr lang="en-GB" b="1" dirty="0" err="1" smtClean="0"/>
              <a:t>ilyen</a:t>
            </a:r>
            <a:r>
              <a:rPr lang="en-GB" b="1" dirty="0" smtClean="0"/>
              <a:t> </a:t>
            </a:r>
            <a:r>
              <a:rPr lang="en-GB" b="1" dirty="0" err="1" smtClean="0"/>
              <a:t>erőforrásokat</a:t>
            </a:r>
            <a:r>
              <a:rPr lang="en-GB" b="1" dirty="0" smtClean="0"/>
              <a:t>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90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P1040969.JPG"/>
          <p:cNvPicPr>
            <a:picLocks noChangeAspect="1"/>
          </p:cNvPicPr>
          <p:nvPr/>
        </p:nvPicPr>
        <p:blipFill>
          <a:blip r:embed="rId2" cstate="print">
            <a:lum bright="32000" contrast="24000"/>
          </a:blip>
          <a:stretch>
            <a:fillRect/>
          </a:stretch>
        </p:blipFill>
        <p:spPr>
          <a:xfrm>
            <a:off x="-1" y="0"/>
            <a:ext cx="9168003" cy="6876002"/>
          </a:xfrm>
          <a:prstGeom prst="rect">
            <a:avLst/>
          </a:prstGeom>
          <a:ln>
            <a:noFill/>
          </a:ln>
          <a:effectLst>
            <a:outerShdw blurRad="393700" dist="139700" dir="2700000" sx="68000" sy="68000" algn="tl" rotWithShape="0">
              <a:srgbClr val="333333">
                <a:alpha val="71000"/>
              </a:srgbClr>
            </a:outerShdw>
          </a:effec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0"/>
            <a:ext cx="6976864" cy="4293096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 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b="1" dirty="0" smtClean="0">
                <a:solidFill>
                  <a:schemeClr val="tx1"/>
                </a:solidFill>
              </a:rPr>
              <a:t>Köszönetemet fe</a:t>
            </a:r>
            <a:r>
              <a:rPr lang="en-GB" sz="2400" b="1" dirty="0" smtClean="0">
                <a:solidFill>
                  <a:schemeClr val="tx1"/>
                </a:solidFill>
              </a:rPr>
              <a:t>je</a:t>
            </a:r>
            <a:r>
              <a:rPr lang="hu-HU" sz="2400" b="1" dirty="0" smtClean="0">
                <a:solidFill>
                  <a:schemeClr val="tx1"/>
                </a:solidFill>
              </a:rPr>
              <a:t>zem ki: </a:t>
            </a:r>
          </a:p>
          <a:p>
            <a:endParaRPr lang="hu-HU" sz="2400" b="1" dirty="0" smtClean="0">
              <a:solidFill>
                <a:schemeClr val="tx1"/>
              </a:solidFill>
            </a:endParaRPr>
          </a:p>
          <a:p>
            <a:r>
              <a:rPr lang="hu-HU" sz="2400" b="1" dirty="0" smtClean="0">
                <a:solidFill>
                  <a:schemeClr val="tx1"/>
                </a:solidFill>
              </a:rPr>
              <a:t>a Betegszoba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hu-HU" sz="2400" b="1" dirty="0" smtClean="0">
                <a:solidFill>
                  <a:schemeClr val="tx1"/>
                </a:solidFill>
              </a:rPr>
              <a:t>dolgozóinak, 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különösen </a:t>
            </a:r>
            <a:r>
              <a:rPr lang="hu-HU" sz="2400" b="1" dirty="0">
                <a:solidFill>
                  <a:schemeClr val="tx1"/>
                </a:solidFill>
              </a:rPr>
              <a:t>Klári nővérnek és </a:t>
            </a:r>
            <a:r>
              <a:rPr lang="en-GB" sz="2400" b="1" dirty="0" smtClean="0">
                <a:solidFill>
                  <a:schemeClr val="tx1"/>
                </a:solidFill>
              </a:rPr>
              <a:t>Erika</a:t>
            </a:r>
            <a:r>
              <a:rPr lang="hu-HU" sz="2400" b="1" dirty="0" smtClean="0">
                <a:solidFill>
                  <a:schemeClr val="tx1"/>
                </a:solidFill>
              </a:rPr>
              <a:t>  </a:t>
            </a:r>
            <a:r>
              <a:rPr lang="en-GB" sz="2400" b="1" dirty="0" smtClean="0">
                <a:solidFill>
                  <a:schemeClr val="tx1"/>
                </a:solidFill>
              </a:rPr>
              <a:t>O</a:t>
            </a:r>
            <a:r>
              <a:rPr lang="hu-HU" sz="2400" b="1" dirty="0" smtClean="0">
                <a:solidFill>
                  <a:schemeClr val="tx1"/>
                </a:solidFill>
              </a:rPr>
              <a:t>v</a:t>
            </a:r>
            <a:r>
              <a:rPr lang="hu-HU" sz="2400" b="1" dirty="0" smtClean="0">
                <a:solidFill>
                  <a:schemeClr val="tx1"/>
                </a:solidFill>
              </a:rPr>
              <a:t>. </a:t>
            </a:r>
            <a:r>
              <a:rPr lang="hu-HU" sz="2400" b="1" dirty="0" smtClean="0">
                <a:solidFill>
                  <a:schemeClr val="tx1"/>
                </a:solidFill>
              </a:rPr>
              <a:t>Nővérnek,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a Terápiás</a:t>
            </a:r>
            <a:r>
              <a:rPr lang="hu-HU" sz="2400" b="1" dirty="0" smtClean="0">
                <a:solidFill>
                  <a:schemeClr val="tx1"/>
                </a:solidFill>
              </a:rPr>
              <a:t> Teamnek </a:t>
            </a:r>
            <a:r>
              <a:rPr lang="hu-HU" sz="2400" b="1" dirty="0">
                <a:solidFill>
                  <a:schemeClr val="tx1"/>
                </a:solidFill>
              </a:rPr>
              <a:t>(szomatikus és </a:t>
            </a:r>
            <a:r>
              <a:rPr lang="hu-HU" sz="2400" b="1" dirty="0" smtClean="0">
                <a:solidFill>
                  <a:schemeClr val="tx1"/>
                </a:solidFill>
              </a:rPr>
              <a:t>elme-orvosok</a:t>
            </a:r>
            <a:r>
              <a:rPr lang="hu-HU" sz="2400" b="1" dirty="0">
                <a:solidFill>
                  <a:schemeClr val="tx1"/>
                </a:solidFill>
              </a:rPr>
              <a:t>, </a:t>
            </a:r>
            <a:r>
              <a:rPr lang="hu-HU" sz="2400" b="1" dirty="0" smtClean="0">
                <a:solidFill>
                  <a:schemeClr val="tx1"/>
                </a:solidFill>
              </a:rPr>
              <a:t>Foglalkoztató- és Mentálhigéniés munkatársaknak, </a:t>
            </a:r>
            <a:endParaRPr lang="hu-HU" sz="2400" b="1" dirty="0" smtClean="0">
              <a:solidFill>
                <a:schemeClr val="tx1"/>
              </a:solidFill>
            </a:endParaRPr>
          </a:p>
          <a:p>
            <a:r>
              <a:rPr lang="en-GB" sz="2400" b="1" dirty="0" err="1" smtClean="0">
                <a:solidFill>
                  <a:schemeClr val="tx1"/>
                </a:solidFill>
              </a:rPr>
              <a:t>a</a:t>
            </a:r>
            <a:r>
              <a:rPr lang="en-GB" sz="2400" b="1" smtClean="0">
                <a:solidFill>
                  <a:schemeClr val="tx1"/>
                </a:solidFill>
              </a:rPr>
              <a:t>z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intézmény</a:t>
            </a:r>
            <a:r>
              <a:rPr lang="en-GB" sz="2400" b="1" dirty="0" smtClean="0">
                <a:solidFill>
                  <a:schemeClr val="tx1"/>
                </a:solidFill>
              </a:rPr>
              <a:t>  </a:t>
            </a:r>
            <a:r>
              <a:rPr lang="hu-HU" sz="2400" b="1" dirty="0" smtClean="0">
                <a:solidFill>
                  <a:schemeClr val="tx1"/>
                </a:solidFill>
              </a:rPr>
              <a:t>v</a:t>
            </a:r>
            <a:r>
              <a:rPr lang="hu-HU" sz="2400" b="1" dirty="0" smtClean="0">
                <a:solidFill>
                  <a:schemeClr val="tx1"/>
                </a:solidFill>
              </a:rPr>
              <a:t>ezetőinek</a:t>
            </a:r>
            <a:r>
              <a:rPr lang="en-GB" sz="2400" b="1" dirty="0" smtClean="0">
                <a:solidFill>
                  <a:schemeClr val="tx1"/>
                </a:solidFill>
              </a:rPr>
              <a:t>)</a:t>
            </a:r>
            <a:endParaRPr lang="hu-HU" sz="2400" b="1" dirty="0" smtClean="0">
              <a:solidFill>
                <a:schemeClr val="tx1"/>
              </a:solidFill>
            </a:endParaRPr>
          </a:p>
          <a:p>
            <a:r>
              <a:rPr lang="hu-HU" sz="2400" b="1" dirty="0" err="1" smtClean="0">
                <a:solidFill>
                  <a:schemeClr val="tx1"/>
                </a:solidFill>
              </a:rPr>
              <a:t>szupervizoromnak</a:t>
            </a:r>
            <a:r>
              <a:rPr lang="hu-HU" sz="2400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és a kliens gondnokának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r>
              <a:rPr lang="en-GB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GB" sz="2400" dirty="0" err="1" smtClean="0">
                <a:solidFill>
                  <a:schemeClr val="tx1"/>
                </a:solidFill>
              </a:rPr>
              <a:t>És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még</a:t>
            </a:r>
            <a:r>
              <a:rPr lang="en-GB" sz="2400" dirty="0" smtClean="0">
                <a:solidFill>
                  <a:schemeClr val="tx1"/>
                </a:solidFill>
              </a:rPr>
              <a:t> a </a:t>
            </a:r>
            <a:r>
              <a:rPr lang="en-GB" sz="2400" dirty="0" err="1" smtClean="0">
                <a:solidFill>
                  <a:schemeClr val="tx1"/>
                </a:solidFill>
              </a:rPr>
              <a:t>másik</a:t>
            </a:r>
            <a:r>
              <a:rPr lang="en-GB" sz="2400" dirty="0" smtClean="0">
                <a:solidFill>
                  <a:schemeClr val="tx1"/>
                </a:solidFill>
              </a:rPr>
              <a:t> team-</a:t>
            </a:r>
            <a:r>
              <a:rPr lang="en-GB" sz="2400" dirty="0" err="1" smtClean="0">
                <a:solidFill>
                  <a:schemeClr val="tx1"/>
                </a:solidFill>
              </a:rPr>
              <a:t>nek</a:t>
            </a:r>
            <a:r>
              <a:rPr lang="en-GB" sz="2400" dirty="0" smtClean="0">
                <a:solidFill>
                  <a:schemeClr val="tx1"/>
                </a:solidFill>
              </a:rPr>
              <a:t>: Alastair, Lynn, Alma, </a:t>
            </a:r>
            <a:r>
              <a:rPr lang="en-GB" sz="2400" dirty="0" err="1" smtClean="0">
                <a:solidFill>
                  <a:schemeClr val="tx1"/>
                </a:solidFill>
              </a:rPr>
              <a:t>Doron</a:t>
            </a:r>
            <a:r>
              <a:rPr lang="en-GB" sz="2400" dirty="0" smtClean="0">
                <a:solidFill>
                  <a:schemeClr val="tx1"/>
                </a:solidFill>
              </a:rPr>
              <a:t>, Simone, </a:t>
            </a:r>
            <a:r>
              <a:rPr lang="en-GB" sz="2400" dirty="0" err="1" smtClean="0">
                <a:solidFill>
                  <a:schemeClr val="tx1"/>
                </a:solidFill>
              </a:rPr>
              <a:t>Charlott</a:t>
            </a:r>
            <a:r>
              <a:rPr lang="en-GB" sz="2400" dirty="0" smtClean="0">
                <a:solidFill>
                  <a:schemeClr val="tx1"/>
                </a:solidFill>
              </a:rPr>
              <a:t>, Paul, Mark, </a:t>
            </a:r>
            <a:r>
              <a:rPr lang="en-GB" sz="2400" dirty="0" err="1" smtClean="0">
                <a:solidFill>
                  <a:schemeClr val="tx1"/>
                </a:solidFill>
              </a:rPr>
              <a:t>Eddy,Andreas</a:t>
            </a:r>
            <a:r>
              <a:rPr lang="en-GB" sz="2400" dirty="0" smtClean="0">
                <a:solidFill>
                  <a:schemeClr val="tx1"/>
                </a:solidFill>
              </a:rPr>
              <a:t>, Rowan, David,   Judy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hu-HU" sz="6000" b="1" dirty="0">
                <a:latin typeface="Engravers MT" pitchFamily="18" charset="0"/>
              </a:rPr>
              <a:t>Háttér</a:t>
            </a:r>
            <a:r>
              <a:rPr lang="hu-HU" sz="6000" b="1" dirty="0"/>
              <a:t> 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Autofit/>
          </a:bodyPr>
          <a:lstStyle/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Sz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András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 év) lakónk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börtönben született.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Állami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gondozásban volt.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Gondozói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abúzus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lakó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elmondása szerint.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Destruktiv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család dinamika.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Foglalkoztatásba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nem bevonható.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Norma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és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szabály szegő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Követelőzik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3 hetente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megszökik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Dg: ADHD, személyiségzavar, beilleszkedési zavar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hu-HU" sz="6000" b="1" dirty="0">
                <a:latin typeface="Engravers MT" pitchFamily="18" charset="0"/>
              </a:rPr>
              <a:t>Cél</a:t>
            </a:r>
            <a:endParaRPr lang="hu-HU" sz="6000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40000" lnSpcReduction="20000"/>
          </a:bodyPr>
          <a:lstStyle/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Terápiás közeg létrehozása a hiányzó belső </a:t>
            </a:r>
            <a:endParaRPr lang="hu-HU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Én-erők </a:t>
            </a:r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megtámasztására. 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Cserbenhagyó szülői </a:t>
            </a:r>
            <a:r>
              <a:rPr lang="hu-HU" sz="8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introjekciók</a:t>
            </a:r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súlyát megbontani. 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Projektív azonosulás, mint </a:t>
            </a:r>
            <a:r>
              <a:rPr lang="hu-HU" sz="8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énvédő</a:t>
            </a:r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mechanizmus </a:t>
            </a:r>
            <a:r>
              <a:rPr lang="hu-H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gyakori </a:t>
            </a:r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használatát csökkenteni.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Beilleszkedés javítása.</a:t>
            </a:r>
            <a:endParaRPr lang="hu-H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hu-HU" b="1" dirty="0">
                <a:latin typeface="Engravers MT" pitchFamily="18" charset="0"/>
              </a:rPr>
              <a:t>Ideális módszer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 órát átfogó komplex terápiás rezsim létrehozása.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(Ld.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pl.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Inishfree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England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Napi verbális nagycsoport, kiscsoportok, egyéni terápiák (masszás, zene,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pszichoterápia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Művészeti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terápiák (festés, agyagozás, mozgás).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Projekt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munka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valami létrehozása, kemence, pajta, kerti út kikövezése).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rgbClr val="FFFF00"/>
                </a:solidFill>
              </a:rPr>
              <a:t>Kezelő team szoros együttműködése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felépülési minta az lesz, hogyan működik egymással a kezelő személyzet.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>
                <a:solidFill>
                  <a:srgbClr val="FFFF00"/>
                </a:solidFill>
              </a:rPr>
              <a:t>Kezelő személyzet csoport agressziójának tartása, átdolgozása. </a:t>
            </a:r>
            <a:endParaRPr lang="hu-HU" b="1" dirty="0" smtClean="0">
              <a:solidFill>
                <a:srgbClr val="FFFF00"/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Napi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csoportülés a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személyzetnek.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Engravers MT" pitchFamily="18" charset="0"/>
              </a:rPr>
              <a:t>Amit mi tettünk 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algn="l"/>
            <a:r>
              <a:rPr lang="hu-HU" b="1" u="sng" cap="smal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Psychodiagnosztika</a:t>
            </a:r>
            <a:r>
              <a:rPr lang="hu-HU" b="1" u="sng" dirty="0">
                <a:solidFill>
                  <a:srgbClr val="FFFF00"/>
                </a:solidFill>
              </a:rPr>
              <a:t>:</a:t>
            </a:r>
            <a:r>
              <a:rPr lang="hu-HU" b="1" dirty="0">
                <a:solidFill>
                  <a:srgbClr val="FFFF00"/>
                </a:solidFill>
              </a:rPr>
              <a:t> </a:t>
            </a:r>
            <a:r>
              <a:rPr lang="hu-HU" b="1" dirty="0" smtClean="0">
                <a:solidFill>
                  <a:srgbClr val="FFFF00"/>
                </a:solidFill>
              </a:rPr>
              <a:t>  </a:t>
            </a:r>
            <a:r>
              <a:rPr lang="hu-HU" i="1" u="sng" dirty="0">
                <a:solidFill>
                  <a:srgbClr val="FFFF00"/>
                </a:solidFill>
              </a:rPr>
              <a:t>2 profilos Szondi</a:t>
            </a:r>
          </a:p>
          <a:p>
            <a:pPr algn="just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Én-funkciókban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az én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és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nem-én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közt elmosódott a határ. Projekciós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én működés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tengelyen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hangsúlyos homoerotikus feszültség.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Indulatain uralkodni nem tudás jelződik.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Kapcsolódási tengelyen mohóság, </a:t>
            </a:r>
            <a:r>
              <a:rPr lang="hu-H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oralitás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kapcsolódni próbálás és kötődni nem tudás feszültsége.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Háttérben lappangó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pszichózis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jegyek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260648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sz="3600" b="1" i="1" u="sng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Rorschach</a:t>
            </a:r>
            <a:r>
              <a:rPr lang="hu-HU" sz="3600" b="1" dirty="0" smtClean="0">
                <a:solidFill>
                  <a:srgbClr val="FFFF00"/>
                </a:solidFill>
              </a:rPr>
              <a:t>: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hu-H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entális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fékrendszer enyhén fellazult,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személyiség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beszűkült.</a:t>
            </a:r>
            <a:endParaRPr lang="en-GB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GB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Erőfeszítést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hárít.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egkisebb </a:t>
            </a:r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ellenállás felé keresi a megoldást. </a:t>
            </a:r>
            <a:endParaRPr lang="en-GB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hu-H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Kielégülési türelmetlenség. </a:t>
            </a:r>
            <a:endParaRPr lang="hu-H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224136"/>
          </a:xfrm>
        </p:spPr>
        <p:txBody>
          <a:bodyPr/>
          <a:lstStyle/>
          <a:p>
            <a:r>
              <a:rPr lang="hu-HU" b="1" dirty="0">
                <a:latin typeface="Engravers MT" pitchFamily="18" charset="0"/>
              </a:rPr>
              <a:t>Esetvezetés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Terápiás team létrehozása Andris körül.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 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 Csoport folyamat, </a:t>
            </a:r>
            <a:r>
              <a:rPr lang="hu-HU" b="1" dirty="0" smtClean="0">
                <a:solidFill>
                  <a:schemeClr val="tx1"/>
                </a:solidFill>
              </a:rPr>
              <a:t>létrejött /</a:t>
            </a:r>
            <a:r>
              <a:rPr lang="hu-HU" b="1" dirty="0">
                <a:solidFill>
                  <a:schemeClr val="tx1"/>
                </a:solidFill>
              </a:rPr>
              <a:t>meglévő </a:t>
            </a:r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agresszió </a:t>
            </a:r>
            <a:r>
              <a:rPr lang="hu-HU" b="1" dirty="0">
                <a:solidFill>
                  <a:schemeClr val="tx1"/>
                </a:solidFill>
              </a:rPr>
              <a:t>gondozása.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 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Heti 8 egyéni </a:t>
            </a:r>
            <a:r>
              <a:rPr lang="hu-HU" b="1" dirty="0" smtClean="0">
                <a:solidFill>
                  <a:schemeClr val="tx1"/>
                </a:solidFill>
              </a:rPr>
              <a:t>foglalkozás </a:t>
            </a:r>
            <a:r>
              <a:rPr lang="hu-HU" b="1" dirty="0">
                <a:solidFill>
                  <a:schemeClr val="tx1"/>
                </a:solidFill>
              </a:rPr>
              <a:t>és </a:t>
            </a:r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2 </a:t>
            </a:r>
            <a:r>
              <a:rPr lang="hu-HU" b="1" dirty="0">
                <a:solidFill>
                  <a:schemeClr val="tx1"/>
                </a:solidFill>
              </a:rPr>
              <a:t>pszichoterápiás óra 12 héten át. 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"/>
            <a:ext cx="7772400" cy="1268760"/>
          </a:xfrm>
        </p:spPr>
        <p:txBody>
          <a:bodyPr/>
          <a:lstStyle/>
          <a:p>
            <a:r>
              <a:rPr lang="hu-HU" b="1" dirty="0">
                <a:latin typeface="Engravers MT" pitchFamily="18" charset="0"/>
              </a:rPr>
              <a:t>Esetvezetés II.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r>
              <a:rPr lang="hu-HU" b="1" cap="small" dirty="0" smtClean="0">
                <a:solidFill>
                  <a:schemeClr val="accent2">
                    <a:lumMod val="50000"/>
                  </a:schemeClr>
                </a:solidFill>
              </a:rPr>
              <a:t>Szeptember elején szökés.  Betegszoba. </a:t>
            </a:r>
            <a:endParaRPr lang="hu-HU" cap="smal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</a:rPr>
              <a:t>4. óra. Felhangolt. Egyszer átvált felnőttbe: </a:t>
            </a:r>
            <a:r>
              <a:rPr lang="hu-HU" b="1" dirty="0" smtClean="0">
                <a:solidFill>
                  <a:schemeClr val="tx1"/>
                </a:solidFill>
              </a:rPr>
              <a:t>„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b="1" i="1" dirty="0" smtClean="0">
                <a:solidFill>
                  <a:schemeClr val="tx1"/>
                </a:solidFill>
              </a:rPr>
              <a:t>tt </a:t>
            </a:r>
            <a:r>
              <a:rPr lang="hu-HU" b="1" i="1" dirty="0" smtClean="0">
                <a:solidFill>
                  <a:schemeClr val="tx1"/>
                </a:solidFill>
              </a:rPr>
              <a:t>voltam, mikor           </a:t>
            </a:r>
          </a:p>
          <a:p>
            <a:pPr algn="l">
              <a:spcAft>
                <a:spcPts val="600"/>
              </a:spcAft>
            </a:pPr>
            <a:r>
              <a:rPr lang="hu-HU" b="1" i="1" dirty="0" smtClean="0">
                <a:solidFill>
                  <a:schemeClr val="tx1"/>
                </a:solidFill>
              </a:rPr>
              <a:t>             anyámat </a:t>
            </a:r>
            <a:r>
              <a:rPr lang="hu-HU" b="1" i="1" dirty="0">
                <a:solidFill>
                  <a:schemeClr val="tx1"/>
                </a:solidFill>
              </a:rPr>
              <a:t>behozták ide</a:t>
            </a:r>
            <a:r>
              <a:rPr lang="hu-HU" b="1" i="1" dirty="0" smtClean="0">
                <a:solidFill>
                  <a:schemeClr val="tx1"/>
                </a:solidFill>
              </a:rPr>
              <a:t>.</a:t>
            </a:r>
            <a:r>
              <a:rPr lang="en-GB" b="1" i="1" dirty="0" smtClean="0">
                <a:solidFill>
                  <a:schemeClr val="tx1"/>
                </a:solidFill>
              </a:rPr>
              <a:t> El </a:t>
            </a:r>
            <a:r>
              <a:rPr lang="en-GB" b="1" i="1" dirty="0" err="1" smtClean="0">
                <a:solidFill>
                  <a:schemeClr val="tx1"/>
                </a:solidFill>
              </a:rPr>
              <a:t>tudja</a:t>
            </a:r>
            <a:r>
              <a:rPr lang="en-GB" b="1" i="1" dirty="0" smtClean="0">
                <a:solidFill>
                  <a:schemeClr val="tx1"/>
                </a:solidFill>
              </a:rPr>
              <a:t> </a:t>
            </a:r>
            <a:r>
              <a:rPr lang="en-GB" b="1" i="1" dirty="0" err="1" smtClean="0">
                <a:solidFill>
                  <a:schemeClr val="tx1"/>
                </a:solidFill>
              </a:rPr>
              <a:t>képzelni</a:t>
            </a:r>
            <a:r>
              <a:rPr lang="en-GB" b="1" i="1" dirty="0" smtClean="0">
                <a:solidFill>
                  <a:schemeClr val="tx1"/>
                </a:solidFill>
              </a:rPr>
              <a:t>…?</a:t>
            </a:r>
            <a:r>
              <a:rPr lang="hu-HU" b="1" i="1" dirty="0" smtClean="0">
                <a:solidFill>
                  <a:schemeClr val="tx1"/>
                </a:solidFill>
              </a:rPr>
              <a:t>”</a:t>
            </a:r>
            <a:endParaRPr lang="hu-HU" i="1" dirty="0">
              <a:solidFill>
                <a:schemeClr val="tx1"/>
              </a:solidFill>
            </a:endParaRPr>
          </a:p>
          <a:p>
            <a:pPr algn="l"/>
            <a:r>
              <a:rPr lang="hu-HU" b="1" dirty="0">
                <a:solidFill>
                  <a:schemeClr val="tx1"/>
                </a:solidFill>
              </a:rPr>
              <a:t>6. óra  Team-ben feszültség (kiengedjük-e </a:t>
            </a:r>
            <a:r>
              <a:rPr lang="hu-HU" b="1" dirty="0" smtClean="0">
                <a:solidFill>
                  <a:schemeClr val="tx1"/>
                </a:solidFill>
              </a:rPr>
              <a:t>Andrist?)</a:t>
            </a:r>
            <a:r>
              <a:rPr lang="hu-HU" b="1" dirty="0">
                <a:solidFill>
                  <a:schemeClr val="tx1"/>
                </a:solidFill>
              </a:rPr>
              <a:t>. </a:t>
            </a:r>
            <a:endParaRPr lang="hu-HU" b="1" dirty="0" smtClean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            Szupervizióba </a:t>
            </a:r>
            <a:r>
              <a:rPr lang="hu-HU" b="1" dirty="0">
                <a:solidFill>
                  <a:schemeClr val="tx1"/>
                </a:solidFill>
              </a:rPr>
              <a:t>viszem az esetet.</a:t>
            </a:r>
            <a:endParaRPr lang="hu-HU" dirty="0" smtClean="0">
              <a:solidFill>
                <a:schemeClr val="tx1"/>
              </a:solidFill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</a:rPr>
              <a:t>8</a:t>
            </a:r>
            <a:r>
              <a:rPr lang="hu-HU" b="1" dirty="0" smtClean="0">
                <a:solidFill>
                  <a:schemeClr val="tx1"/>
                </a:solidFill>
              </a:rPr>
              <a:t>.óra  Gyász </a:t>
            </a:r>
            <a:r>
              <a:rPr lang="hu-HU" b="1" dirty="0">
                <a:solidFill>
                  <a:schemeClr val="tx1"/>
                </a:solidFill>
              </a:rPr>
              <a:t>elővételezése: </a:t>
            </a:r>
            <a:r>
              <a:rPr lang="hu-HU" b="1" i="1" dirty="0" smtClean="0">
                <a:solidFill>
                  <a:schemeClr val="tx1"/>
                </a:solidFill>
              </a:rPr>
              <a:t>„Már </a:t>
            </a:r>
            <a:r>
              <a:rPr lang="hu-HU" b="1" i="1" dirty="0">
                <a:solidFill>
                  <a:schemeClr val="tx1"/>
                </a:solidFill>
              </a:rPr>
              <a:t>rég nincs anyám. </a:t>
            </a:r>
            <a:endParaRPr lang="hu-HU" b="1" i="1" dirty="0" smtClean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hu-HU" b="1" i="1" dirty="0" smtClean="0">
                <a:solidFill>
                  <a:schemeClr val="tx1"/>
                </a:solidFill>
              </a:rPr>
              <a:t>            Nekem </a:t>
            </a:r>
            <a:r>
              <a:rPr lang="hu-HU" b="1" i="1" dirty="0">
                <a:solidFill>
                  <a:schemeClr val="tx1"/>
                </a:solidFill>
              </a:rPr>
              <a:t>kellett gondoskodni róla, ő soha nem tudott.”</a:t>
            </a:r>
            <a:endParaRPr lang="hu-HU" i="1" dirty="0" smtClean="0">
              <a:solidFill>
                <a:schemeClr val="tx1"/>
              </a:solidFill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</a:rPr>
              <a:t>10</a:t>
            </a:r>
            <a:r>
              <a:rPr lang="hu-HU" b="1" dirty="0" smtClean="0">
                <a:solidFill>
                  <a:schemeClr val="tx1"/>
                </a:solidFill>
              </a:rPr>
              <a:t>.óra </a:t>
            </a:r>
            <a:r>
              <a:rPr lang="hu-HU" b="1" dirty="0">
                <a:solidFill>
                  <a:schemeClr val="tx1"/>
                </a:solidFill>
              </a:rPr>
              <a:t>Segít</a:t>
            </a:r>
            <a:r>
              <a:rPr lang="hu-HU" b="1" dirty="0" smtClean="0">
                <a:solidFill>
                  <a:schemeClr val="tx1"/>
                </a:solidFill>
              </a:rPr>
              <a:t> a Betegszobán</a:t>
            </a:r>
            <a:r>
              <a:rPr lang="hu-HU" b="1" dirty="0">
                <a:solidFill>
                  <a:schemeClr val="tx1"/>
                </a:solidFill>
              </a:rPr>
              <a:t>, </a:t>
            </a:r>
            <a:r>
              <a:rPr lang="hu-HU" b="1" dirty="0" smtClean="0">
                <a:solidFill>
                  <a:schemeClr val="tx1"/>
                </a:solidFill>
              </a:rPr>
              <a:t>ágyaz, cipekedik. </a:t>
            </a:r>
            <a:endParaRPr lang="hu-HU" b="1" dirty="0" smtClean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             Terápiás </a:t>
            </a:r>
            <a:r>
              <a:rPr lang="hu-HU" b="1" dirty="0" err="1" smtClean="0">
                <a:solidFill>
                  <a:schemeClr val="tx1"/>
                </a:solidFill>
              </a:rPr>
              <a:t>team-ben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vita. </a:t>
            </a:r>
            <a:endParaRPr lang="hu-HU" dirty="0">
              <a:solidFill>
                <a:schemeClr val="tx1"/>
              </a:solidFill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</a:rPr>
              <a:t>11.óra </a:t>
            </a:r>
            <a:r>
              <a:rPr lang="hu-HU" b="1" dirty="0">
                <a:solidFill>
                  <a:schemeClr val="tx1"/>
                </a:solidFill>
              </a:rPr>
              <a:t>Andris </a:t>
            </a:r>
            <a:r>
              <a:rPr lang="hu-HU" b="1" dirty="0" smtClean="0">
                <a:solidFill>
                  <a:schemeClr val="tx1"/>
                </a:solidFill>
              </a:rPr>
              <a:t>szétfeszítette a </a:t>
            </a:r>
            <a:r>
              <a:rPr lang="hu-HU" b="1" dirty="0">
                <a:solidFill>
                  <a:schemeClr val="tx1"/>
                </a:solidFill>
              </a:rPr>
              <a:t>b</a:t>
            </a:r>
            <a:r>
              <a:rPr lang="hu-HU" b="1" dirty="0" smtClean="0">
                <a:solidFill>
                  <a:schemeClr val="tx1"/>
                </a:solidFill>
              </a:rPr>
              <a:t>etegszobai </a:t>
            </a:r>
            <a:r>
              <a:rPr lang="hu-HU" b="1" dirty="0">
                <a:solidFill>
                  <a:schemeClr val="tx1"/>
                </a:solidFill>
              </a:rPr>
              <a:t>kereteket, dühöng, </a:t>
            </a:r>
            <a:endParaRPr lang="hu-HU" b="1" dirty="0" smtClean="0">
              <a:solidFill>
                <a:schemeClr val="tx1"/>
              </a:solidFill>
            </a:endParaRPr>
          </a:p>
          <a:p>
            <a:pPr algn="l"/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            levált </a:t>
            </a:r>
            <a:r>
              <a:rPr lang="hu-HU" b="1" dirty="0">
                <a:solidFill>
                  <a:schemeClr val="tx1"/>
                </a:solidFill>
              </a:rPr>
              <a:t>Én-részből beszél. </a:t>
            </a:r>
            <a:r>
              <a:rPr lang="hu-HU" b="1" i="1" dirty="0">
                <a:solidFill>
                  <a:schemeClr val="tx1"/>
                </a:solidFill>
              </a:rPr>
              <a:t>„Mi jogon tartanak fogva?!”</a:t>
            </a:r>
            <a:endParaRPr lang="hu-HU" i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196752"/>
          </a:xfrm>
        </p:spPr>
        <p:txBody>
          <a:bodyPr/>
          <a:lstStyle/>
          <a:p>
            <a:r>
              <a:rPr lang="hu-HU" b="1" dirty="0">
                <a:latin typeface="Engravers MT" pitchFamily="18" charset="0"/>
              </a:rPr>
              <a:t>Esetvezetés III.</a:t>
            </a:r>
            <a:endParaRPr lang="hu-HU" dirty="0">
              <a:latin typeface="Engravers MT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Felborul a csoport működése,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agresszió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nyílttá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válik. 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Lakónk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lelép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kerítésen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át.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Személyzet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megpróbálja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többszörös 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konfliktusokat kezelni; 6 hét után is erős ellenállás van jelen. 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Team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működés-mód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stabilizálódik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679</Words>
  <Application>Microsoft Macintosh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Office-téma</vt:lpstr>
      <vt:lpstr>En Arche en ho Logosz</vt:lpstr>
      <vt:lpstr>Háttér </vt:lpstr>
      <vt:lpstr>Cél</vt:lpstr>
      <vt:lpstr>Ideális módszer</vt:lpstr>
      <vt:lpstr>Amit mi tettünk </vt:lpstr>
      <vt:lpstr>Slide 6</vt:lpstr>
      <vt:lpstr>Esetvezetés</vt:lpstr>
      <vt:lpstr>Esetvezetés II.</vt:lpstr>
      <vt:lpstr>Esetvezetés III.</vt:lpstr>
      <vt:lpstr>Slide 10</vt:lpstr>
      <vt:lpstr>Konkluzió</vt:lpstr>
      <vt:lpstr>Person Centered Care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Pszichiátriai Beteg Otthona Szentgotthárd</dc:title>
  <dc:creator>Ági</dc:creator>
  <cp:lastModifiedBy>Gábor Kapócs</cp:lastModifiedBy>
  <cp:revision>23</cp:revision>
  <dcterms:created xsi:type="dcterms:W3CDTF">2015-01-27T10:20:32Z</dcterms:created>
  <dcterms:modified xsi:type="dcterms:W3CDTF">2015-01-27T10:45:50Z</dcterms:modified>
</cp:coreProperties>
</file>