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docProps/custom.xml" ContentType="application/vnd.openxmlformats-officedocument.custom-properti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Default Extension="wmf" ContentType="image/x-wmf"/>
  <Override PartName="/ppt/notesSlides/notesSlide8.xml" ContentType="application/vnd.openxmlformats-officedocument.presentationml.notesSlide+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58" r:id="rId1"/>
  </p:sldMasterIdLst>
  <p:notesMasterIdLst>
    <p:notesMasterId r:id="rId40"/>
  </p:notesMasterIdLst>
  <p:handoutMasterIdLst>
    <p:handoutMasterId r:id="rId41"/>
  </p:handoutMasterIdLst>
  <p:sldIdLst>
    <p:sldId id="301" r:id="rId2"/>
    <p:sldId id="276" r:id="rId3"/>
    <p:sldId id="400" r:id="rId4"/>
    <p:sldId id="270" r:id="rId5"/>
    <p:sldId id="315" r:id="rId6"/>
    <p:sldId id="351" r:id="rId7"/>
    <p:sldId id="352" r:id="rId8"/>
    <p:sldId id="350" r:id="rId9"/>
    <p:sldId id="381" r:id="rId10"/>
    <p:sldId id="380" r:id="rId11"/>
    <p:sldId id="379" r:id="rId12"/>
    <p:sldId id="401" r:id="rId13"/>
    <p:sldId id="377" r:id="rId14"/>
    <p:sldId id="382" r:id="rId15"/>
    <p:sldId id="390" r:id="rId16"/>
    <p:sldId id="389" r:id="rId17"/>
    <p:sldId id="383" r:id="rId18"/>
    <p:sldId id="364" r:id="rId19"/>
    <p:sldId id="375" r:id="rId20"/>
    <p:sldId id="385" r:id="rId21"/>
    <p:sldId id="388" r:id="rId22"/>
    <p:sldId id="393" r:id="rId23"/>
    <p:sldId id="367" r:id="rId24"/>
    <p:sldId id="387" r:id="rId25"/>
    <p:sldId id="365" r:id="rId26"/>
    <p:sldId id="369" r:id="rId27"/>
    <p:sldId id="376" r:id="rId28"/>
    <p:sldId id="355" r:id="rId29"/>
    <p:sldId id="372" r:id="rId30"/>
    <p:sldId id="373" r:id="rId31"/>
    <p:sldId id="374" r:id="rId32"/>
    <p:sldId id="402" r:id="rId33"/>
    <p:sldId id="299" r:id="rId34"/>
    <p:sldId id="294" r:id="rId35"/>
    <p:sldId id="295" r:id="rId36"/>
    <p:sldId id="312" r:id="rId37"/>
    <p:sldId id="311" r:id="rId38"/>
    <p:sldId id="349"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FFFF66"/>
    <a:srgbClr val="FCF6C6"/>
    <a:srgbClr val="D5FCC6"/>
    <a:srgbClr val="8BE9F3"/>
    <a:srgbClr val="FFCC00"/>
    <a:srgbClr val="00CCFF"/>
  </p:clrMru>
</p:presentationPr>
</file>

<file path=ppt/tableStyles.xml><?xml version="1.0" encoding="utf-8"?>
<a:tblStyleLst xmlns:a="http://schemas.openxmlformats.org/drawingml/2006/main" def="{5C22544A-7EE6-4342-B048-85BDC9FD1C3A}">
  <a:tblStyle styleId="{18603FDC-E32A-4AB5-989C-0864C3EAD2B8}" styleName="Téma alapján készült stílus 2 – 2. jelölőszín">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éma alapján készült stílus 1 – 2. jelölőszín">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Közepesen sötét stílus 3 – 3. jelölőszín">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00" autoAdjust="0"/>
    <p:restoredTop sz="96125" autoAdjust="0"/>
  </p:normalViewPr>
  <p:slideViewPr>
    <p:cSldViewPr>
      <p:cViewPr varScale="1">
        <p:scale>
          <a:sx n="149" d="100"/>
          <a:sy n="149" d="100"/>
        </p:scale>
        <p:origin x="-128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44"/>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hu-HU"/>
          </a:p>
        </p:txBody>
      </p:sp>
      <p:sp>
        <p:nvSpPr>
          <p:cNvPr id="15363" name="Rectangle 3"/>
          <p:cNvSpPr>
            <a:spLocks noGrp="1" noChangeArrowheads="1"/>
          </p:cNvSpPr>
          <p:nvPr>
            <p:ph type="dt" sz="quarter"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hu-HU"/>
          </a:p>
        </p:txBody>
      </p:sp>
      <p:sp>
        <p:nvSpPr>
          <p:cNvPr id="15364" name="Rectangle 4"/>
          <p:cNvSpPr>
            <a:spLocks noGrp="1" noChangeArrowheads="1"/>
          </p:cNvSpPr>
          <p:nvPr>
            <p:ph type="ftr" sz="quarter" idx="2"/>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hu-HU"/>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A4B87418-9343-4AC5-910C-71A625F14FC8}" type="slidenum">
              <a:rPr lang="hu-HU"/>
              <a:pPr>
                <a:defRPr/>
              </a:pPr>
              <a:t>‹#›</a:t>
            </a:fld>
            <a:endParaRPr 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hu-HU"/>
          </a:p>
        </p:txBody>
      </p:sp>
      <p:sp>
        <p:nvSpPr>
          <p:cNvPr id="17411" name="Rectangle 3"/>
          <p:cNvSpPr>
            <a:spLocks noGrp="1" noChangeArrowheads="1"/>
          </p:cNvSpPr>
          <p:nvPr>
            <p:ph type="dt" idx="1"/>
          </p:nvPr>
        </p:nvSpPr>
        <p:spPr bwMode="auto">
          <a:xfrm>
            <a:off x="3886200" y="0"/>
            <a:ext cx="2971800" cy="4572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hu-HU"/>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12700">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hu-HU"/>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12700">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EE741750-3DDC-475C-B0A9-5DD9902CA676}"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Egy</a:t>
            </a:r>
            <a:r>
              <a:rPr lang="hu-HU" baseline="0" dirty="0" smtClean="0"/>
              <a:t> lakónk a versében „Menedéknek” nevezte Otthonunkat.</a:t>
            </a:r>
          </a:p>
          <a:p>
            <a:r>
              <a:rPr lang="hu-HU" baseline="0" dirty="0" smtClean="0"/>
              <a:t>Ez az otthon valójában város a vérosban.</a:t>
            </a:r>
          </a:p>
          <a:p>
            <a:r>
              <a:rPr lang="hu-HU" baseline="0" dirty="0" smtClean="0"/>
              <a:t>Egy fővárosi Otthon Szentgotthárd városában.</a:t>
            </a:r>
          </a:p>
          <a:p>
            <a:r>
              <a:rPr lang="hu-HU" baseline="0" dirty="0" smtClean="0"/>
              <a:t>Immáron 60 éve, idén ünnepeltük alapításunk 60. évfordulóját.</a:t>
            </a:r>
          </a:p>
          <a:p>
            <a:r>
              <a:rPr lang="hu-HU" baseline="0" dirty="0" smtClean="0"/>
              <a:t>Hogyan is kezdődött és fejlődött?</a:t>
            </a:r>
            <a:endParaRPr lang="hu-HU" dirty="0"/>
          </a:p>
        </p:txBody>
      </p:sp>
      <p:sp>
        <p:nvSpPr>
          <p:cNvPr id="4" name="Slide Number Placeholder 3"/>
          <p:cNvSpPr>
            <a:spLocks noGrp="1"/>
          </p:cNvSpPr>
          <p:nvPr>
            <p:ph type="sldNum" sz="quarter" idx="10"/>
          </p:nvPr>
        </p:nvSpPr>
        <p:spPr/>
        <p:txBody>
          <a:bodyPr/>
          <a:lstStyle/>
          <a:p>
            <a:pPr>
              <a:defRPr/>
            </a:pPr>
            <a:fld id="{EE741750-3DDC-475C-B0A9-5DD9902CA676}" type="slidenum">
              <a:rPr lang="hu-HU" smtClean="0"/>
              <a:pPr>
                <a:defRPr/>
              </a:pPr>
              <a:t>1</a:t>
            </a:fld>
            <a:endParaRPr lang="hu-HU"/>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u-HU" sz="1800" dirty="0" smtClean="0"/>
              <a:t>2012. április 26-án  „Művészet a Terápiában — Terápia a Művészetben” címmel Budapesten, az Alapvető Jogok Biztosának Hivatalában  kiállítást szerveztünk intézményünk lakóinak képeiből. A tárlatot Prof. Dr. Szabó Máté, Prof. Dr. Hárdi István és dr. Kapócs Gábor nyitották meg.</a:t>
            </a:r>
          </a:p>
          <a:p>
            <a:endParaRPr lang="hu-HU" sz="1800" dirty="0"/>
          </a:p>
        </p:txBody>
      </p:sp>
      <p:sp>
        <p:nvSpPr>
          <p:cNvPr id="4" name="Dia számának helye 3"/>
          <p:cNvSpPr>
            <a:spLocks noGrp="1"/>
          </p:cNvSpPr>
          <p:nvPr>
            <p:ph type="sldNum" sz="quarter" idx="10"/>
          </p:nvPr>
        </p:nvSpPr>
        <p:spPr/>
        <p:txBody>
          <a:bodyPr/>
          <a:lstStyle/>
          <a:p>
            <a:pPr>
              <a:defRPr/>
            </a:pPr>
            <a:fld id="{EE741750-3DDC-475C-B0A9-5DD9902CA676}" type="slidenum">
              <a:rPr lang="hu-HU" smtClean="0"/>
              <a:pPr>
                <a:defRPr/>
              </a:pPr>
              <a:t>35</a:t>
            </a:fld>
            <a:endParaRPr lang="hu-HU"/>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pPr>
              <a:defRPr/>
            </a:pPr>
            <a:fld id="{EE741750-3DDC-475C-B0A9-5DD9902CA676}" type="slidenum">
              <a:rPr lang="hu-HU" smtClean="0"/>
              <a:pPr>
                <a:defRPr/>
              </a:pPr>
              <a:t>38</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Az intézmény látképe – szinte egy önálló városrész.</a:t>
            </a:r>
          </a:p>
          <a:p>
            <a:r>
              <a:rPr lang="hu-HU" dirty="0" smtClean="0"/>
              <a:t>Stilizált képe és térképe</a:t>
            </a:r>
            <a:r>
              <a:rPr lang="hu-HU" baseline="0" dirty="0" smtClean="0"/>
              <a:t> a bejáratnál igazítja útba a látogatókat.</a:t>
            </a:r>
          </a:p>
          <a:p>
            <a:r>
              <a:rPr lang="hu-HU" baseline="0" dirty="0" smtClean="0"/>
              <a:t>Jó nagy. Ráadásul még a sportpálya nagy zöldfelülete nincs is rajta.</a:t>
            </a:r>
          </a:p>
          <a:p>
            <a:r>
              <a:rPr lang="hu-HU" baseline="0" dirty="0" smtClean="0"/>
              <a:t>Hátul a Rába folyik, töltés határolja.</a:t>
            </a:r>
            <a:endParaRPr lang="hu-HU" dirty="0"/>
          </a:p>
        </p:txBody>
      </p:sp>
      <p:sp>
        <p:nvSpPr>
          <p:cNvPr id="4" name="Slide Number Placeholder 3"/>
          <p:cNvSpPr>
            <a:spLocks noGrp="1"/>
          </p:cNvSpPr>
          <p:nvPr>
            <p:ph type="sldNum" sz="quarter" idx="10"/>
          </p:nvPr>
        </p:nvSpPr>
        <p:spPr/>
        <p:txBody>
          <a:bodyPr/>
          <a:lstStyle/>
          <a:p>
            <a:pPr>
              <a:defRPr/>
            </a:pPr>
            <a:fld id="{EE741750-3DDC-475C-B0A9-5DD9902CA676}" type="slidenum">
              <a:rPr lang="hu-HU" smtClean="0"/>
              <a:pPr>
                <a:defRPr/>
              </a:pPr>
              <a:t>2</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72D3DB-8D11-496E-B21C-7A57BE6CF9BF}" type="slidenum">
              <a:rPr lang="hu-HU"/>
              <a:pPr/>
              <a:t>3</a:t>
            </a:fld>
            <a:endParaRPr lang="hu-HU"/>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hu-HU"/>
              <a:t>A Fő. Önk. PBO. Szentgotthárdon az egykori Magyar Királyi Dohánygyár romos épületében kezdte meg működését 1952-ben, mint egy 500 fős betegotthon. A folyamatos rekonstrukciót követően mára 734 pszichiátriai beteget ellátó, Magyarország és közép Euróba legnagyobb krónikus pszichiátriai betegeket ellátó otthonává vált. Otthonnak nevezzük, mert az itt élő gondozottak szinte egész életüket itt élik le e falak között. A mi feladatunk minél teljesebb életet biztosítani számukra.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És a 2000-es évek elején, az első évtized</a:t>
            </a:r>
            <a:r>
              <a:rPr lang="hu-HU" baseline="0" dirty="0" smtClean="0"/>
              <a:t> második felében készült el140 millió forintos beruházással a  rehabilitációs célú lakóotthonunk.</a:t>
            </a:r>
            <a:endParaRPr lang="hu-HU" dirty="0"/>
          </a:p>
        </p:txBody>
      </p:sp>
      <p:sp>
        <p:nvSpPr>
          <p:cNvPr id="4" name="Slide Number Placeholder 3"/>
          <p:cNvSpPr>
            <a:spLocks noGrp="1"/>
          </p:cNvSpPr>
          <p:nvPr>
            <p:ph type="sldNum" sz="quarter" idx="10"/>
          </p:nvPr>
        </p:nvSpPr>
        <p:spPr/>
        <p:txBody>
          <a:bodyPr/>
          <a:lstStyle/>
          <a:p>
            <a:pPr>
              <a:defRPr/>
            </a:pPr>
            <a:fld id="{EE741750-3DDC-475C-B0A9-5DD9902CA676}" type="slidenum">
              <a:rPr lang="hu-HU" smtClean="0"/>
              <a:pPr>
                <a:defRPr/>
              </a:pPr>
              <a:t>4</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smtClean="0"/>
              <a:t>Kiket</a:t>
            </a:r>
            <a:r>
              <a:rPr lang="hu-HU" baseline="0" dirty="0" smtClean="0"/>
              <a:t> látunk el?</a:t>
            </a:r>
          </a:p>
          <a:p>
            <a:endParaRPr lang="hu-HU" baseline="0" dirty="0" smtClean="0"/>
          </a:p>
          <a:p>
            <a:r>
              <a:rPr lang="hu-HU" baseline="0" dirty="0" smtClean="0"/>
              <a:t>A 734 lakó átlagépletkora 52 év körül van, legtöbben, csaknem 50%-kuk középkorú.</a:t>
            </a:r>
          </a:p>
          <a:p>
            <a:endParaRPr lang="hu-HU" baseline="0" dirty="0" smtClean="0"/>
          </a:p>
          <a:p>
            <a:r>
              <a:rPr lang="hu-HU" baseline="0" dirty="0" smtClean="0"/>
              <a:t>73%-uk krónikus szkizofrén beteg.</a:t>
            </a:r>
          </a:p>
          <a:p>
            <a:endParaRPr lang="hu-HU" baseline="0" dirty="0" smtClean="0"/>
          </a:p>
          <a:p>
            <a:r>
              <a:rPr lang="hu-HU" baseline="0" dirty="0" smtClean="0"/>
              <a:t>Ezzel Magyarország és egyben az EU legnagyobb pszichiátriai betegeket benntlakásos módon ápoló, gondozó intézménye.</a:t>
            </a:r>
          </a:p>
        </p:txBody>
      </p:sp>
      <p:sp>
        <p:nvSpPr>
          <p:cNvPr id="4" name="Slide Number Placeholder 3"/>
          <p:cNvSpPr>
            <a:spLocks noGrp="1"/>
          </p:cNvSpPr>
          <p:nvPr>
            <p:ph type="sldNum" sz="quarter" idx="10"/>
          </p:nvPr>
        </p:nvSpPr>
        <p:spPr/>
        <p:txBody>
          <a:bodyPr/>
          <a:lstStyle/>
          <a:p>
            <a:pPr>
              <a:defRPr/>
            </a:pPr>
            <a:fld id="{EE741750-3DDC-475C-B0A9-5DD9902CA676}" type="slidenum">
              <a:rPr lang="hu-HU" smtClean="0"/>
              <a:pPr>
                <a:defRPr/>
              </a:pPr>
              <a:t>5</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u-HU" dirty="0"/>
          </a:p>
        </p:txBody>
      </p:sp>
      <p:sp>
        <p:nvSpPr>
          <p:cNvPr id="4" name="Slide Number Placeholder 3"/>
          <p:cNvSpPr>
            <a:spLocks noGrp="1"/>
          </p:cNvSpPr>
          <p:nvPr>
            <p:ph type="sldNum" sz="quarter" idx="10"/>
          </p:nvPr>
        </p:nvSpPr>
        <p:spPr/>
        <p:txBody>
          <a:bodyPr/>
          <a:lstStyle/>
          <a:p>
            <a:pPr>
              <a:defRPr/>
            </a:pPr>
            <a:fld id="{EE741750-3DDC-475C-B0A9-5DD9902CA676}" type="slidenum">
              <a:rPr lang="hu-HU" smtClean="0"/>
              <a:pPr>
                <a:defRPr/>
              </a:pPr>
              <a:t>19</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ea typeface="ＭＳ Ｐゴシック" charset="-128"/>
              </a:defRPr>
            </a:lvl1pPr>
            <a:lvl2pPr marL="742950" indent="-285750" eaLnBrk="0" hangingPunct="0">
              <a:defRPr sz="2400">
                <a:solidFill>
                  <a:schemeClr val="tx1"/>
                </a:solidFill>
                <a:latin typeface="Times New Roman" pitchFamily="18" charset="0"/>
                <a:ea typeface="ＭＳ Ｐゴシック" charset="-128"/>
              </a:defRPr>
            </a:lvl2pPr>
            <a:lvl3pPr marL="1143000" indent="-228600" eaLnBrk="0" hangingPunct="0">
              <a:defRPr sz="2400">
                <a:solidFill>
                  <a:schemeClr val="tx1"/>
                </a:solidFill>
                <a:latin typeface="Times New Roman" pitchFamily="18" charset="0"/>
                <a:ea typeface="ＭＳ Ｐゴシック" charset="-128"/>
              </a:defRPr>
            </a:lvl3pPr>
            <a:lvl4pPr marL="1600200" indent="-228600" eaLnBrk="0" hangingPunct="0">
              <a:defRPr sz="2400">
                <a:solidFill>
                  <a:schemeClr val="tx1"/>
                </a:solidFill>
                <a:latin typeface="Times New Roman" pitchFamily="18" charset="0"/>
                <a:ea typeface="ＭＳ Ｐゴシック" charset="-128"/>
              </a:defRPr>
            </a:lvl4pPr>
            <a:lvl5pPr marL="2057400" indent="-228600" eaLnBrk="0" hangingPunct="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eaLnBrk="1" hangingPunct="1"/>
            <a:fld id="{BA4B873D-6AE7-485C-AC52-9EEBF4F4915F}" type="slidenum">
              <a:rPr lang="en-GB" sz="1200"/>
              <a:pPr eaLnBrk="1" hangingPunct="1"/>
              <a:t>26</a:t>
            </a:fld>
            <a:endParaRPr lang="en-GB"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xmlns=""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lstStyle/>
          <a:p>
            <a:pPr eaLnBrk="1" hangingPunct="1"/>
            <a:r>
              <a:rPr lang="en-GB" smtClean="0">
                <a:latin typeface="Times New Roman" pitchFamily="18" charset="0"/>
              </a:rPr>
              <a:t>This WHO “pyramid of care” is proposed as the most likely structure to meet mental health needs.</a:t>
            </a:r>
          </a:p>
          <a:p>
            <a:pPr eaLnBrk="1" hangingPunct="1"/>
            <a:endParaRPr lang="en-GB" smtClean="0">
              <a:latin typeface="Times New Roman" pitchFamily="18" charset="0"/>
            </a:endParaRPr>
          </a:p>
          <a:p>
            <a:pPr eaLnBrk="1" hangingPunct="1"/>
            <a:r>
              <a:rPr lang="en-GB" smtClean="0">
                <a:latin typeface="Times New Roman" pitchFamily="18" charset="0"/>
              </a:rPr>
              <a:t>This pyramid of care essentially sets the framework for the organisation of services in a country. The majority of people are handled at the bottom of the pyramid, which is also the cheapest care, while very few people require the more specialised and more expensive treatment at the top.</a:t>
            </a:r>
          </a:p>
          <a:p>
            <a:pPr eaLnBrk="1" hangingPunct="1"/>
            <a:endParaRPr lang="en-GB"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a:spcBef>
                <a:spcPct val="0"/>
              </a:spcBef>
            </a:pPr>
            <a:r>
              <a:rPr lang="hu-HU" sz="1800" dirty="0" smtClean="0"/>
              <a:t>2011. október 11-én</a:t>
            </a:r>
            <a:r>
              <a:rPr lang="hu-HU" sz="1800" b="1" i="1" dirty="0" smtClean="0"/>
              <a:t> </a:t>
            </a:r>
            <a:r>
              <a:rPr lang="hu-HU" sz="1800" dirty="0" smtClean="0"/>
              <a:t>a NYITNIKÉK Magyar </a:t>
            </a:r>
            <a:r>
              <a:rPr lang="hu-HU" sz="1800" dirty="0" err="1" smtClean="0"/>
              <a:t>Antistigma</a:t>
            </a:r>
            <a:r>
              <a:rPr lang="hu-HU" sz="1800" dirty="0" smtClean="0"/>
              <a:t> Kezdeményezés  szervezésében,</a:t>
            </a:r>
            <a:r>
              <a:rPr lang="hu-HU" sz="1800" b="1" i="1" dirty="0" smtClean="0"/>
              <a:t> </a:t>
            </a:r>
            <a:r>
              <a:rPr lang="hu-HU" sz="1800" dirty="0" smtClean="0"/>
              <a:t>Szentgotthárd főterén a Fővárosi Önkormányzat Pszichiátriai Betegek Otthonának lakói, gondozóik, a helyi általános iskola, szakiskola és gimnázium diákjai együttszavaltak József Attila verseket. </a:t>
            </a:r>
          </a:p>
          <a:p>
            <a:pPr>
              <a:spcBef>
                <a:spcPct val="0"/>
              </a:spcBef>
            </a:pPr>
            <a:r>
              <a:rPr lang="hu-HU" sz="1800" dirty="0" smtClean="0"/>
              <a:t>A Gold zenekar 2012.augusztus 9-én fellépett a Szigetfesztiválon, mely egy életre szóló élményt jelentett a tagok számára. </a:t>
            </a:r>
          </a:p>
          <a:p>
            <a:pPr>
              <a:spcBef>
                <a:spcPct val="0"/>
              </a:spcBef>
            </a:pPr>
            <a:endParaRPr lang="hu-HU" dirty="0" smtClean="0"/>
          </a:p>
          <a:p>
            <a:endParaRPr lang="hu-HU" dirty="0"/>
          </a:p>
        </p:txBody>
      </p:sp>
      <p:sp>
        <p:nvSpPr>
          <p:cNvPr id="4" name="Dia számának helye 3"/>
          <p:cNvSpPr>
            <a:spLocks noGrp="1"/>
          </p:cNvSpPr>
          <p:nvPr>
            <p:ph type="sldNum" sz="quarter" idx="10"/>
          </p:nvPr>
        </p:nvSpPr>
        <p:spPr/>
        <p:txBody>
          <a:bodyPr/>
          <a:lstStyle/>
          <a:p>
            <a:pPr>
              <a:defRPr/>
            </a:pPr>
            <a:fld id="{EE741750-3DDC-475C-B0A9-5DD9902CA676}" type="slidenum">
              <a:rPr lang="hu-HU" smtClean="0"/>
              <a:pPr>
                <a:defRPr/>
              </a:pPr>
              <a:t>33</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u-HU" sz="1800" dirty="0" smtClean="0"/>
              <a:t>Intézményünk GOLD nevű zenekara önálló dalaival is színesíti az otthon és a város programjait. 2012. szeptember 22-én szabadtéri koncerten szórakoztatták az Opel Családi napján résztvevőket. </a:t>
            </a:r>
          </a:p>
          <a:p>
            <a:endParaRPr lang="hu-HU" sz="1800" dirty="0"/>
          </a:p>
        </p:txBody>
      </p:sp>
      <p:sp>
        <p:nvSpPr>
          <p:cNvPr id="4" name="Dia számának helye 3"/>
          <p:cNvSpPr>
            <a:spLocks noGrp="1"/>
          </p:cNvSpPr>
          <p:nvPr>
            <p:ph type="sldNum" sz="quarter" idx="10"/>
          </p:nvPr>
        </p:nvSpPr>
        <p:spPr/>
        <p:txBody>
          <a:bodyPr/>
          <a:lstStyle/>
          <a:p>
            <a:pPr>
              <a:defRPr/>
            </a:pPr>
            <a:fld id="{EE741750-3DDC-475C-B0A9-5DD9902CA676}" type="slidenum">
              <a:rPr lang="hu-HU" smtClean="0"/>
              <a:pPr>
                <a:defRPr/>
              </a:pPr>
              <a:t>34</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Címdia">
    <p:spTree>
      <p:nvGrpSpPr>
        <p:cNvPr id="1" name=""/>
        <p:cNvGrpSpPr/>
        <p:nvPr/>
      </p:nvGrpSpPr>
      <p:grpSpPr>
        <a:xfrm>
          <a:off x="0" y="0"/>
          <a:ext cx="0" cy="0"/>
          <a:chOff x="0" y="0"/>
          <a:chExt cx="0" cy="0"/>
        </a:xfrm>
      </p:grpSpPr>
      <p:sp>
        <p:nvSpPr>
          <p:cNvPr id="109570" name="Rectangle 2"/>
          <p:cNvSpPr>
            <a:spLocks noGrp="1" noChangeArrowheads="1"/>
          </p:cNvSpPr>
          <p:nvPr>
            <p:ph type="ctrTitle"/>
          </p:nvPr>
        </p:nvSpPr>
        <p:spPr>
          <a:xfrm>
            <a:off x="647700" y="1447800"/>
            <a:ext cx="7848600" cy="1295400"/>
          </a:xfrm>
        </p:spPr>
        <p:txBody>
          <a:bodyPr/>
          <a:lstStyle>
            <a:lvl1pPr algn="ctr">
              <a:defRPr/>
            </a:lvl1pPr>
          </a:lstStyle>
          <a:p>
            <a:r>
              <a:rPr lang="hu-HU"/>
              <a:t>Mintacím szerkesztése</a:t>
            </a:r>
          </a:p>
        </p:txBody>
      </p:sp>
      <p:sp>
        <p:nvSpPr>
          <p:cNvPr id="109571" name="Rectangle 3"/>
          <p:cNvSpPr>
            <a:spLocks noGrp="1" noChangeArrowheads="1"/>
          </p:cNvSpPr>
          <p:nvPr>
            <p:ph type="subTitle" idx="1"/>
          </p:nvPr>
        </p:nvSpPr>
        <p:spPr>
          <a:xfrm>
            <a:off x="533400" y="3048000"/>
            <a:ext cx="8077200" cy="635000"/>
          </a:xfrm>
        </p:spPr>
        <p:txBody>
          <a:bodyPr/>
          <a:lstStyle>
            <a:lvl1pPr marL="0" indent="0" algn="ctr">
              <a:buFontTx/>
              <a:buNone/>
              <a:defRPr sz="3600"/>
            </a:lvl1pPr>
          </a:lstStyle>
          <a:p>
            <a:r>
              <a:rPr lang="hu-HU"/>
              <a:t>Alcím mintájának szerkesztése</a:t>
            </a:r>
          </a:p>
        </p:txBody>
      </p:sp>
      <p:sp>
        <p:nvSpPr>
          <p:cNvPr id="4" name="Rectangle 4"/>
          <p:cNvSpPr>
            <a:spLocks noGrp="1" noChangeArrowheads="1"/>
          </p:cNvSpPr>
          <p:nvPr>
            <p:ph type="dt" sz="half" idx="10"/>
          </p:nvPr>
        </p:nvSpPr>
        <p:spPr/>
        <p:txBody>
          <a:bodyPr/>
          <a:lstStyle>
            <a:lvl1pPr>
              <a:defRPr b="0">
                <a:latin typeface="+mn-lt"/>
              </a:defRPr>
            </a:lvl1pPr>
          </a:lstStyle>
          <a:p>
            <a:pPr>
              <a:defRPr/>
            </a:pPr>
            <a:endParaRPr lang="hu-HU"/>
          </a:p>
        </p:txBody>
      </p:sp>
      <p:sp>
        <p:nvSpPr>
          <p:cNvPr id="5" name="Rectangle 5"/>
          <p:cNvSpPr>
            <a:spLocks noGrp="1" noChangeArrowheads="1"/>
          </p:cNvSpPr>
          <p:nvPr>
            <p:ph type="ftr" sz="quarter" idx="11"/>
          </p:nvPr>
        </p:nvSpPr>
        <p:spPr/>
        <p:txBody>
          <a:bodyPr/>
          <a:lstStyle>
            <a:lvl1pPr>
              <a:defRPr b="0">
                <a:latin typeface="+mn-lt"/>
              </a:defRPr>
            </a:lvl1pPr>
          </a:lstStyle>
          <a:p>
            <a:pPr>
              <a:defRPr/>
            </a:pPr>
            <a:r>
              <a:rPr lang="hu-HU" smtClean="0"/>
              <a:t>Szociális Munka Napja Zalaegerszeg  2013. november 14.</a:t>
            </a:r>
            <a:endParaRPr lang="hu-HU"/>
          </a:p>
        </p:txBody>
      </p:sp>
      <p:sp>
        <p:nvSpPr>
          <p:cNvPr id="6" name="Rectangle 6"/>
          <p:cNvSpPr>
            <a:spLocks noGrp="1" noChangeArrowheads="1"/>
          </p:cNvSpPr>
          <p:nvPr>
            <p:ph type="sldNum" sz="quarter" idx="12"/>
          </p:nvPr>
        </p:nvSpPr>
        <p:spPr/>
        <p:txBody>
          <a:bodyPr/>
          <a:lstStyle>
            <a:lvl1pPr>
              <a:defRPr b="0">
                <a:latin typeface="+mn-lt"/>
              </a:defRPr>
            </a:lvl1pPr>
          </a:lstStyle>
          <a:p>
            <a:pPr>
              <a:defRPr/>
            </a:pPr>
            <a:fld id="{47671A1A-4B4A-4607-BDD8-E59E9EEA21DB}" type="slidenum">
              <a:rPr lang="hu-HU"/>
              <a:pPr>
                <a:defRPr/>
              </a:pPr>
              <a:t>‹#›</a:t>
            </a:fld>
            <a:endParaRPr lang="hu-H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r>
              <a:rPr lang="hu-HU" smtClean="0"/>
              <a:t>Szociális Munka Napja Zalaegerszeg  2013. november 14.</a:t>
            </a: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55C800EC-8280-469A-8306-2CAE40C052B9}" type="slidenum">
              <a:rPr lang="hu-HU"/>
              <a:pPr>
                <a:defRPr/>
              </a:pPr>
              <a:t>‹#›</a:t>
            </a:fld>
            <a:endParaRPr lang="hu-H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15100" y="685800"/>
            <a:ext cx="2019300" cy="5715000"/>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685800"/>
            <a:ext cx="5905500" cy="5715000"/>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r>
              <a:rPr lang="hu-HU" smtClean="0"/>
              <a:t>Szociális Munka Napja Zalaegerszeg  2013. november 14.</a:t>
            </a: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9C2B03CE-785C-4706-B3DB-7E5FD2B24A70}" type="slidenum">
              <a:rPr lang="hu-HU"/>
              <a:pPr>
                <a:defRPr/>
              </a:pPr>
              <a:t>‹#›</a:t>
            </a:fld>
            <a:endParaRPr lang="hu-H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r>
              <a:rPr lang="hu-HU" smtClean="0"/>
              <a:t>Szociális Munka Napja Zalaegerszeg  2013. november 14.</a:t>
            </a: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23DD4CDD-3166-408D-8332-F1A878233774}" type="slidenum">
              <a:rPr lang="hu-HU"/>
              <a:pPr>
                <a:defRPr/>
              </a:pPr>
              <a:t>‹#›</a:t>
            </a:fld>
            <a:endParaRPr lang="hu-H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r>
              <a:rPr lang="hu-HU" smtClean="0"/>
              <a:t>Szociális Munka Napja Zalaegerszeg  2013. november 14.</a:t>
            </a: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55328C35-D2CE-4952-9BDD-6DEE81167DC7}" type="slidenum">
              <a:rPr lang="hu-HU"/>
              <a:pPr>
                <a:defRPr/>
              </a:pPr>
              <a:t>‹#›</a:t>
            </a:fld>
            <a:endParaRPr lang="hu-H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572000" y="1905000"/>
            <a:ext cx="3962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r>
              <a:rPr lang="hu-HU" smtClean="0"/>
              <a:t>Szociális Munka Napja Zalaegerszeg  2013. november 14.</a:t>
            </a: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17C00DEC-DAAD-4AAF-B4AB-B136903FEBC3}" type="slidenum">
              <a:rPr lang="hu-HU"/>
              <a:pPr>
                <a:defRPr/>
              </a:pPr>
              <a:t>‹#›</a:t>
            </a:fld>
            <a:endParaRPr lang="hu-H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r>
              <a:rPr lang="hu-HU" smtClean="0"/>
              <a:t>Szociális Munka Napja Zalaegerszeg  2013. november 14.</a:t>
            </a: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7E2E9C7E-F89D-42B7-99E6-6F60F5708DF0}" type="slidenum">
              <a:rPr lang="hu-HU"/>
              <a:pPr>
                <a:defRPr/>
              </a:pPr>
              <a:t>‹#›</a:t>
            </a:fld>
            <a:endParaRPr lang="hu-H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r>
              <a:rPr lang="hu-HU" smtClean="0"/>
              <a:t>Szociális Munka Napja Zalaegerszeg  2013. november 14.</a:t>
            </a: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A405B2D6-2463-4E41-A779-ECA10E5987E7}" type="slidenum">
              <a:rPr lang="hu-HU"/>
              <a:pPr>
                <a:defRPr/>
              </a:pPr>
              <a:t>‹#›</a:t>
            </a:fld>
            <a:endParaRPr lang="hu-H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r>
              <a:rPr lang="hu-HU" smtClean="0"/>
              <a:t>Szociális Munka Napja Zalaegerszeg  2013. november 14.</a:t>
            </a: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3B8E1F18-1CE4-463F-9DE1-EABF6C7CFA3F}" type="slidenum">
              <a:rPr lang="hu-HU"/>
              <a:pPr>
                <a:defRPr/>
              </a:pPr>
              <a:t>‹#›</a:t>
            </a:fld>
            <a:endParaRPr lang="hu-H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r>
              <a:rPr lang="hu-HU" smtClean="0"/>
              <a:t>Szociális Munka Napja Zalaegerszeg  2013. november 14.</a:t>
            </a: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98DB2A25-0C72-4C1C-AE08-857AAF3CDAE2}" type="slidenum">
              <a:rPr lang="hu-HU"/>
              <a:pPr>
                <a:defRPr/>
              </a:pPr>
              <a:t>‹#›</a:t>
            </a:fld>
            <a:endParaRPr lang="hu-HU"/>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r>
              <a:rPr lang="hu-HU" smtClean="0"/>
              <a:t>Szociális Munka Napja Zalaegerszeg  2013. november 14.</a:t>
            </a: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2AC77277-EF16-4955-A6D2-C43F8FB65456}" type="slidenum">
              <a:rPr lang="hu-HU"/>
              <a:pPr>
                <a:defRPr/>
              </a:pPr>
              <a:t>‹#›</a:t>
            </a:fld>
            <a:endParaRPr lang="hu-HU"/>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00206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905000"/>
            <a:ext cx="8077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szintű felsorolásjeles szöveg</a:t>
            </a:r>
          </a:p>
          <a:p>
            <a:pPr lvl="2"/>
            <a:r>
              <a:rPr lang="hu-HU" smtClean="0"/>
              <a:t>Harmadik szintű felsorolásjeles szöveg</a:t>
            </a:r>
          </a:p>
          <a:p>
            <a:pPr lvl="3"/>
            <a:r>
              <a:rPr lang="hu-HU" smtClean="0"/>
              <a:t> Negyedik szintű felsorolásjeles szöveg</a:t>
            </a:r>
          </a:p>
          <a:p>
            <a:pPr lvl="4"/>
            <a:r>
              <a:rPr lang="hu-HU" smtClean="0"/>
              <a:t>Ötödik szintű felsorolásjeles szöveg</a:t>
            </a:r>
          </a:p>
          <a:p>
            <a:pPr lvl="1"/>
            <a:endParaRPr lang="hu-HU" smtClean="0"/>
          </a:p>
          <a:p>
            <a:pPr lvl="2"/>
            <a:endParaRPr lang="hu-HU" smtClean="0"/>
          </a:p>
        </p:txBody>
      </p:sp>
      <p:sp>
        <p:nvSpPr>
          <p:cNvPr id="1027" name="Rectangle 3"/>
          <p:cNvSpPr>
            <a:spLocks noGrp="1" noChangeArrowheads="1"/>
          </p:cNvSpPr>
          <p:nvPr>
            <p:ph type="title"/>
          </p:nvPr>
        </p:nvSpPr>
        <p:spPr bwMode="auto">
          <a:xfrm>
            <a:off x="457200" y="685800"/>
            <a:ext cx="80772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8548" name="Rectangle 4"/>
          <p:cNvSpPr>
            <a:spLocks noGrp="1" noChangeArrowheads="1"/>
          </p:cNvSpPr>
          <p:nvPr>
            <p:ph type="dt" sz="half" idx="2"/>
          </p:nvPr>
        </p:nvSpPr>
        <p:spPr bwMode="auto">
          <a:xfrm>
            <a:off x="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vl1pPr>
          </a:lstStyle>
          <a:p>
            <a:pPr>
              <a:defRPr/>
            </a:pPr>
            <a:endParaRPr lang="hu-HU"/>
          </a:p>
        </p:txBody>
      </p:sp>
      <p:sp>
        <p:nvSpPr>
          <p:cNvPr id="108549" name="Rectangle 5"/>
          <p:cNvSpPr>
            <a:spLocks noGrp="1" noChangeArrowheads="1"/>
          </p:cNvSpPr>
          <p:nvPr>
            <p:ph type="ftr" sz="quarter" idx="3"/>
          </p:nvPr>
        </p:nvSpPr>
        <p:spPr bwMode="auto">
          <a:xfrm>
            <a:off x="3124200" y="66294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vl1pPr>
          </a:lstStyle>
          <a:p>
            <a:pPr>
              <a:defRPr/>
            </a:pPr>
            <a:r>
              <a:rPr lang="hu-HU" smtClean="0"/>
              <a:t>Szociális Munka Napja Zalaegerszeg  2013. november 14.</a:t>
            </a:r>
            <a:endParaRPr lang="hu-HU"/>
          </a:p>
        </p:txBody>
      </p:sp>
      <p:sp>
        <p:nvSpPr>
          <p:cNvPr id="108550" name="Rectangle 6"/>
          <p:cNvSpPr>
            <a:spLocks noGrp="1" noChangeArrowheads="1"/>
          </p:cNvSpPr>
          <p:nvPr>
            <p:ph type="sldNum" sz="quarter" idx="4"/>
          </p:nvPr>
        </p:nvSpPr>
        <p:spPr bwMode="auto">
          <a:xfrm>
            <a:off x="72390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vl1pPr>
          </a:lstStyle>
          <a:p>
            <a:pPr>
              <a:defRPr/>
            </a:pPr>
            <a:fld id="{F16DC9B8-296F-4676-B348-DC125E9F3BEE}"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717"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ransition/>
  <p:hf sldNum="0" hdr="0" dt="0"/>
  <p:txStyles>
    <p:titleStyle>
      <a:lvl1pPr algn="l" rtl="0" eaLnBrk="0" fontAlgn="base" hangingPunct="0">
        <a:spcBef>
          <a:spcPct val="0"/>
        </a:spcBef>
        <a:spcAft>
          <a:spcPct val="0"/>
        </a:spcAft>
        <a:defRPr sz="4400">
          <a:solidFill>
            <a:srgbClr val="284C6A"/>
          </a:solidFill>
          <a:latin typeface="+mj-lt"/>
          <a:ea typeface="+mj-ea"/>
          <a:cs typeface="+mj-cs"/>
        </a:defRPr>
      </a:lvl1pPr>
      <a:lvl2pPr algn="l" rtl="0" eaLnBrk="0" fontAlgn="base" hangingPunct="0">
        <a:spcBef>
          <a:spcPct val="0"/>
        </a:spcBef>
        <a:spcAft>
          <a:spcPct val="0"/>
        </a:spcAft>
        <a:defRPr sz="4400">
          <a:solidFill>
            <a:srgbClr val="284C6A"/>
          </a:solidFill>
          <a:latin typeface="Trebuchet MS" pitchFamily="34" charset="0"/>
        </a:defRPr>
      </a:lvl2pPr>
      <a:lvl3pPr algn="l" rtl="0" eaLnBrk="0" fontAlgn="base" hangingPunct="0">
        <a:spcBef>
          <a:spcPct val="0"/>
        </a:spcBef>
        <a:spcAft>
          <a:spcPct val="0"/>
        </a:spcAft>
        <a:defRPr sz="4400">
          <a:solidFill>
            <a:srgbClr val="284C6A"/>
          </a:solidFill>
          <a:latin typeface="Trebuchet MS" pitchFamily="34" charset="0"/>
        </a:defRPr>
      </a:lvl3pPr>
      <a:lvl4pPr algn="l" rtl="0" eaLnBrk="0" fontAlgn="base" hangingPunct="0">
        <a:spcBef>
          <a:spcPct val="0"/>
        </a:spcBef>
        <a:spcAft>
          <a:spcPct val="0"/>
        </a:spcAft>
        <a:defRPr sz="4400">
          <a:solidFill>
            <a:srgbClr val="284C6A"/>
          </a:solidFill>
          <a:latin typeface="Trebuchet MS" pitchFamily="34" charset="0"/>
        </a:defRPr>
      </a:lvl4pPr>
      <a:lvl5pPr algn="l" rtl="0" eaLnBrk="0" fontAlgn="base" hangingPunct="0">
        <a:spcBef>
          <a:spcPct val="0"/>
        </a:spcBef>
        <a:spcAft>
          <a:spcPct val="0"/>
        </a:spcAft>
        <a:defRPr sz="4400">
          <a:solidFill>
            <a:srgbClr val="284C6A"/>
          </a:solidFill>
          <a:latin typeface="Trebuchet MS" pitchFamily="34" charset="0"/>
        </a:defRPr>
      </a:lvl5pPr>
      <a:lvl6pPr marL="457200" algn="l" rtl="0" fontAlgn="base">
        <a:spcBef>
          <a:spcPct val="0"/>
        </a:spcBef>
        <a:spcAft>
          <a:spcPct val="0"/>
        </a:spcAft>
        <a:defRPr sz="4400">
          <a:solidFill>
            <a:srgbClr val="284C6A"/>
          </a:solidFill>
          <a:latin typeface="Trebuchet MS" pitchFamily="34" charset="0"/>
        </a:defRPr>
      </a:lvl6pPr>
      <a:lvl7pPr marL="914400" algn="l" rtl="0" fontAlgn="base">
        <a:spcBef>
          <a:spcPct val="0"/>
        </a:spcBef>
        <a:spcAft>
          <a:spcPct val="0"/>
        </a:spcAft>
        <a:defRPr sz="4400">
          <a:solidFill>
            <a:srgbClr val="284C6A"/>
          </a:solidFill>
          <a:latin typeface="Trebuchet MS" pitchFamily="34" charset="0"/>
        </a:defRPr>
      </a:lvl7pPr>
      <a:lvl8pPr marL="1371600" algn="l" rtl="0" fontAlgn="base">
        <a:spcBef>
          <a:spcPct val="0"/>
        </a:spcBef>
        <a:spcAft>
          <a:spcPct val="0"/>
        </a:spcAft>
        <a:defRPr sz="4400">
          <a:solidFill>
            <a:srgbClr val="284C6A"/>
          </a:solidFill>
          <a:latin typeface="Trebuchet MS" pitchFamily="34" charset="0"/>
        </a:defRPr>
      </a:lvl8pPr>
      <a:lvl9pPr marL="1828800" algn="l" rtl="0" fontAlgn="base">
        <a:spcBef>
          <a:spcPct val="0"/>
        </a:spcBef>
        <a:spcAft>
          <a:spcPct val="0"/>
        </a:spcAft>
        <a:defRPr sz="4400">
          <a:solidFill>
            <a:srgbClr val="284C6A"/>
          </a:solidFill>
          <a:latin typeface="Trebuchet MS" pitchFamily="34" charset="0"/>
        </a:defRPr>
      </a:lvl9pPr>
    </p:titleStyle>
    <p:bodyStyle>
      <a:lvl1pPr marL="342900" indent="-342900" algn="l" rtl="0" eaLnBrk="0" fontAlgn="base" hangingPunct="0">
        <a:lnSpc>
          <a:spcPct val="125000"/>
        </a:lnSpc>
        <a:spcBef>
          <a:spcPct val="20000"/>
        </a:spcBef>
        <a:spcAft>
          <a:spcPct val="0"/>
        </a:spcAft>
        <a:buClr>
          <a:schemeClr val="bg2"/>
        </a:buClr>
        <a:buChar char="•"/>
        <a:defRPr sz="3200">
          <a:solidFill>
            <a:srgbClr val="284C6A"/>
          </a:solidFill>
          <a:latin typeface="+mn-lt"/>
          <a:ea typeface="+mn-ea"/>
          <a:cs typeface="+mn-cs"/>
        </a:defRPr>
      </a:lvl1pPr>
      <a:lvl2pPr marL="742950" indent="-285750" algn="l" rtl="0" eaLnBrk="0" fontAlgn="base" hangingPunct="0">
        <a:spcBef>
          <a:spcPct val="20000"/>
        </a:spcBef>
        <a:spcAft>
          <a:spcPct val="0"/>
        </a:spcAft>
        <a:buFont typeface="Trebuchet MS" pitchFamily="34" charset="0"/>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rebuchet MS" pitchFamily="34" charset="0"/>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7" Type="http://schemas.openxmlformats.org/officeDocument/2006/relationships/image" Target="../media/image30.jpe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6" Type="http://schemas.openxmlformats.org/officeDocument/2006/relationships/image" Target="../media/image39.jpe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eg"/><Relationship Id="rId3" Type="http://schemas.openxmlformats.org/officeDocument/2006/relationships/image" Target="../media/image4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zövegdoboz 5"/>
          <p:cNvSpPr txBox="1"/>
          <p:nvPr/>
        </p:nvSpPr>
        <p:spPr>
          <a:xfrm>
            <a:off x="395536" y="620688"/>
            <a:ext cx="8136904" cy="2308324"/>
          </a:xfrm>
          <a:prstGeom prst="rect">
            <a:avLst/>
          </a:prstGeom>
          <a:noFill/>
        </p:spPr>
        <p:txBody>
          <a:bodyPr wrap="square" rtlCol="0">
            <a:spAutoFit/>
          </a:bodyPr>
          <a:lstStyle/>
          <a:p>
            <a:pPr algn="ctr"/>
            <a:r>
              <a:rPr lang="hu-HU" sz="3600" dirty="0" smtClean="0">
                <a:solidFill>
                  <a:schemeClr val="bg1"/>
                </a:solidFill>
              </a:rPr>
              <a:t>Krónikus pszichiátriai betegek az egészségügy és a szociális ellátórendszerben: </a:t>
            </a:r>
          </a:p>
          <a:p>
            <a:pPr algn="ctr"/>
            <a:r>
              <a:rPr lang="hu-HU" sz="3600" dirty="0" smtClean="0">
                <a:solidFill>
                  <a:schemeClr val="bg1"/>
                </a:solidFill>
              </a:rPr>
              <a:t>kényszerek, </a:t>
            </a:r>
            <a:r>
              <a:rPr lang="hu-HU" sz="3600" dirty="0" smtClean="0">
                <a:solidFill>
                  <a:schemeClr val="bg1"/>
                </a:solidFill>
              </a:rPr>
              <a:t>lehetőségek</a:t>
            </a:r>
            <a:r>
              <a:rPr lang="hu-HU" sz="3600" dirty="0" smtClean="0">
                <a:solidFill>
                  <a:schemeClr val="bg1"/>
                </a:solidFill>
              </a:rPr>
              <a:t>,</a:t>
            </a:r>
            <a:r>
              <a:rPr lang="hu-HU" sz="3600" dirty="0" smtClean="0">
                <a:solidFill>
                  <a:schemeClr val="bg1"/>
                </a:solidFill>
              </a:rPr>
              <a:t> korlátok</a:t>
            </a:r>
            <a:r>
              <a:rPr lang="en-US" sz="3600" dirty="0" smtClean="0"/>
              <a:t> </a:t>
            </a:r>
            <a:endParaRPr lang="en-US" sz="3600" dirty="0" smtClean="0"/>
          </a:p>
        </p:txBody>
      </p:sp>
      <p:sp>
        <p:nvSpPr>
          <p:cNvPr id="7" name="Szövegdoboz 6"/>
          <p:cNvSpPr txBox="1"/>
          <p:nvPr/>
        </p:nvSpPr>
        <p:spPr>
          <a:xfrm>
            <a:off x="611560" y="3356992"/>
            <a:ext cx="8064896" cy="892552"/>
          </a:xfrm>
          <a:prstGeom prst="rect">
            <a:avLst/>
          </a:prstGeom>
          <a:noFill/>
        </p:spPr>
        <p:txBody>
          <a:bodyPr wrap="square" rtlCol="0">
            <a:spAutoFit/>
          </a:bodyPr>
          <a:lstStyle/>
          <a:p>
            <a:pPr algn="ctr"/>
            <a:r>
              <a:rPr lang="hu-HU" sz="2800" b="1" dirty="0" smtClean="0">
                <a:solidFill>
                  <a:schemeClr val="bg1"/>
                </a:solidFill>
              </a:rPr>
              <a:t>Dr. </a:t>
            </a:r>
            <a:r>
              <a:rPr lang="en-US" sz="2800" b="1" dirty="0" smtClean="0">
                <a:solidFill>
                  <a:schemeClr val="bg1"/>
                </a:solidFill>
              </a:rPr>
              <a:t>Kapócs Gábor </a:t>
            </a:r>
          </a:p>
          <a:p>
            <a:pPr algn="ctr"/>
            <a:r>
              <a:rPr lang="en-US" sz="2400" dirty="0" smtClean="0">
                <a:solidFill>
                  <a:schemeClr val="bg1"/>
                </a:solidFill>
              </a:rPr>
              <a:t>Pszichiátriai </a:t>
            </a:r>
            <a:r>
              <a:rPr lang="en-US" sz="2400" dirty="0" err="1" smtClean="0">
                <a:solidFill>
                  <a:schemeClr val="bg1"/>
                </a:solidFill>
              </a:rPr>
              <a:t>Betegek</a:t>
            </a:r>
            <a:r>
              <a:rPr lang="en-US" sz="2400" dirty="0" smtClean="0">
                <a:solidFill>
                  <a:schemeClr val="bg1"/>
                </a:solidFill>
              </a:rPr>
              <a:t> Otthona Szentgotthárd</a:t>
            </a:r>
            <a:endParaRPr lang="hu-HU" sz="2400" b="1" dirty="0" smtClean="0">
              <a:solidFill>
                <a:schemeClr val="bg1"/>
              </a:solidFill>
            </a:endParaRPr>
          </a:p>
        </p:txBody>
      </p:sp>
      <p:sp>
        <p:nvSpPr>
          <p:cNvPr id="8" name="Élőláb helye 7"/>
          <p:cNvSpPr>
            <a:spLocks noGrp="1"/>
          </p:cNvSpPr>
          <p:nvPr>
            <p:ph type="ftr" sz="quarter" idx="11"/>
          </p:nvPr>
        </p:nvSpPr>
        <p:spPr>
          <a:xfrm>
            <a:off x="0" y="5085184"/>
            <a:ext cx="9144000" cy="936104"/>
          </a:xfrm>
          <a:noFill/>
          <a:ln>
            <a:noFill/>
          </a:ln>
        </p:spPr>
        <p:style>
          <a:lnRef idx="2">
            <a:schemeClr val="accent6">
              <a:shade val="50000"/>
            </a:schemeClr>
          </a:lnRef>
          <a:fillRef idx="1">
            <a:schemeClr val="accent6"/>
          </a:fillRef>
          <a:effectRef idx="0">
            <a:schemeClr val="accent6"/>
          </a:effectRef>
          <a:fontRef idx="minor">
            <a:schemeClr val="lt1"/>
          </a:fontRef>
        </p:style>
        <p:txBody>
          <a:bodyPr/>
          <a:lstStyle/>
          <a:p>
            <a:pPr>
              <a:defRPr/>
            </a:pPr>
            <a:r>
              <a:rPr lang="hu-HU" sz="2800" dirty="0" smtClean="0">
                <a:solidFill>
                  <a:schemeClr val="bg1"/>
                </a:solidFill>
                <a:latin typeface="Times New Roman" pitchFamily="18" charset="0"/>
                <a:cs typeface="Times New Roman" pitchFamily="18" charset="0"/>
              </a:rPr>
              <a:t>Szociális Munka Napja </a:t>
            </a:r>
          </a:p>
          <a:p>
            <a:pPr>
              <a:defRPr/>
            </a:pPr>
            <a:r>
              <a:rPr lang="hu-HU" sz="2800" dirty="0" smtClean="0">
                <a:solidFill>
                  <a:schemeClr val="bg1"/>
                </a:solidFill>
                <a:latin typeface="Times New Roman" pitchFamily="18" charset="0"/>
                <a:cs typeface="Times New Roman" pitchFamily="18" charset="0"/>
              </a:rPr>
              <a:t>Zalaegerszeg  2013. november 14.</a:t>
            </a:r>
            <a:endParaRPr lang="hu-HU" sz="2800" dirty="0">
              <a:solidFill>
                <a:schemeClr val="bg1"/>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pic>
        <p:nvPicPr>
          <p:cNvPr id="39938" name="a210c1ba-e6f4-41de-8ea9-2afb0efab9f7" descr="FBDA64C7-C51F-473B-877E-FE2F140DF946@intra"/>
          <p:cNvPicPr>
            <a:picLocks noChangeAspect="1" noChangeArrowheads="1"/>
          </p:cNvPicPr>
          <p:nvPr/>
        </p:nvPicPr>
        <p:blipFill>
          <a:blip r:embed="rId2" cstate="print"/>
          <a:srcRect/>
          <a:stretch>
            <a:fillRect/>
          </a:stretch>
        </p:blipFill>
        <p:spPr bwMode="auto">
          <a:xfrm>
            <a:off x="251520" y="836712"/>
            <a:ext cx="8501296" cy="5256584"/>
          </a:xfrm>
          <a:prstGeom prst="rect">
            <a:avLst/>
          </a:prstGeom>
          <a:noFill/>
          <a:ln w="9525">
            <a:noFill/>
            <a:miter lim="800000"/>
            <a:headEnd/>
            <a:tailEnd/>
          </a:ln>
        </p:spPr>
      </p:pic>
      <p:sp>
        <p:nvSpPr>
          <p:cNvPr id="5" name="Szövegdoboz 4"/>
          <p:cNvSpPr txBox="1"/>
          <p:nvPr/>
        </p:nvSpPr>
        <p:spPr>
          <a:xfrm>
            <a:off x="683568" y="260648"/>
            <a:ext cx="6912768" cy="523220"/>
          </a:xfrm>
          <a:prstGeom prst="rect">
            <a:avLst/>
          </a:prstGeom>
          <a:noFill/>
        </p:spPr>
        <p:txBody>
          <a:bodyPr wrap="square" rtlCol="0">
            <a:spAutoFit/>
          </a:bodyPr>
          <a:lstStyle/>
          <a:p>
            <a:pPr algn="ctr"/>
            <a:r>
              <a:rPr lang="hu-HU" sz="2800" dirty="0" smtClean="0">
                <a:solidFill>
                  <a:schemeClr val="accent3"/>
                </a:solidFill>
              </a:rPr>
              <a:t>Egyéb rizikók</a:t>
            </a:r>
            <a:endParaRPr lang="hu-HU" sz="2800" dirty="0">
              <a:solidFill>
                <a:schemeClr val="accent3"/>
              </a:solidFill>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pic>
        <p:nvPicPr>
          <p:cNvPr id="38914" name="c5f426ed-3122-4310-a714-4e13c47b2543" descr="A5BA8642-1869-4474-B2D6-ED8B71489001@intra"/>
          <p:cNvPicPr>
            <a:picLocks noChangeAspect="1" noChangeArrowheads="1"/>
          </p:cNvPicPr>
          <p:nvPr/>
        </p:nvPicPr>
        <p:blipFill>
          <a:blip r:embed="rId2" cstate="print"/>
          <a:srcRect/>
          <a:stretch>
            <a:fillRect/>
          </a:stretch>
        </p:blipFill>
        <p:spPr bwMode="auto">
          <a:xfrm>
            <a:off x="395536" y="620688"/>
            <a:ext cx="8280920" cy="5746636"/>
          </a:xfrm>
          <a:prstGeom prst="rect">
            <a:avLst/>
          </a:prstGeom>
          <a:noFill/>
          <a:ln w="9525">
            <a:noFill/>
            <a:miter lim="800000"/>
            <a:headEnd/>
            <a:tailEnd/>
          </a:ln>
        </p:spPr>
      </p:pic>
      <p:sp>
        <p:nvSpPr>
          <p:cNvPr id="5" name="Szövegdoboz 4"/>
          <p:cNvSpPr txBox="1"/>
          <p:nvPr/>
        </p:nvSpPr>
        <p:spPr>
          <a:xfrm>
            <a:off x="1115616" y="188640"/>
            <a:ext cx="6480720" cy="523220"/>
          </a:xfrm>
          <a:prstGeom prst="rect">
            <a:avLst/>
          </a:prstGeom>
          <a:noFill/>
        </p:spPr>
        <p:txBody>
          <a:bodyPr wrap="square" rtlCol="0">
            <a:spAutoFit/>
          </a:bodyPr>
          <a:lstStyle/>
          <a:p>
            <a:pPr algn="ctr"/>
            <a:r>
              <a:rPr lang="hu-HU" sz="2800" dirty="0" smtClean="0">
                <a:solidFill>
                  <a:schemeClr val="accent3"/>
                </a:solidFill>
              </a:rPr>
              <a:t>Akusztikus hallucinációk</a:t>
            </a:r>
            <a:endParaRPr lang="hu-HU" sz="2800" dirty="0">
              <a:solidFill>
                <a:schemeClr val="accent3"/>
              </a:solidFil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Ellipszis 6"/>
          <p:cNvSpPr/>
          <p:nvPr/>
        </p:nvSpPr>
        <p:spPr>
          <a:xfrm>
            <a:off x="2483768" y="1124744"/>
            <a:ext cx="4032448" cy="1152128"/>
          </a:xfrm>
          <a:prstGeom prst="ellipse">
            <a:avLst/>
          </a:prstGeom>
          <a:solidFill>
            <a:srgbClr val="FCF6C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Cím 1"/>
          <p:cNvSpPr>
            <a:spLocks noGrp="1"/>
          </p:cNvSpPr>
          <p:nvPr>
            <p:ph type="title"/>
          </p:nvPr>
        </p:nvSpPr>
        <p:spPr>
          <a:xfrm>
            <a:off x="467544" y="0"/>
            <a:ext cx="8077200" cy="1195536"/>
          </a:xfrm>
        </p:spPr>
        <p:txBody>
          <a:bodyPr/>
          <a:lstStyle/>
          <a:p>
            <a:pPr algn="ctr"/>
            <a:r>
              <a:rPr lang="hu-HU" sz="3600" b="1" dirty="0" smtClean="0">
                <a:solidFill>
                  <a:schemeClr val="bg1"/>
                </a:solidFill>
              </a:rPr>
              <a:t>Stressz és sérülékenység</a:t>
            </a:r>
            <a:endParaRPr lang="hu-HU" sz="3600" b="1" dirty="0">
              <a:solidFill>
                <a:schemeClr val="bg1"/>
              </a:solidFill>
            </a:endParaRPr>
          </a:p>
        </p:txBody>
      </p:sp>
      <p:sp>
        <p:nvSpPr>
          <p:cNvPr id="5" name="Élőláb helye 10"/>
          <p:cNvSpPr>
            <a:spLocks noGrp="1"/>
          </p:cNvSpPr>
          <p:nvPr>
            <p:ph type="ftr" sz="quarter" idx="11"/>
          </p:nvPr>
        </p:nvSpPr>
        <p:spPr>
          <a:xfrm rot="10800000" flipV="1">
            <a:off x="0" y="6525345"/>
            <a:ext cx="9144000" cy="332656"/>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
        <p:nvSpPr>
          <p:cNvPr id="6" name="Szövegdoboz 5"/>
          <p:cNvSpPr txBox="1"/>
          <p:nvPr/>
        </p:nvSpPr>
        <p:spPr>
          <a:xfrm>
            <a:off x="2699792" y="1196752"/>
            <a:ext cx="3600400" cy="923330"/>
          </a:xfrm>
          <a:prstGeom prst="rect">
            <a:avLst/>
          </a:prstGeom>
          <a:noFill/>
        </p:spPr>
        <p:txBody>
          <a:bodyPr wrap="square" rtlCol="0">
            <a:spAutoFit/>
          </a:bodyPr>
          <a:lstStyle/>
          <a:p>
            <a:pPr algn="ctr"/>
            <a:r>
              <a:rPr lang="hu-HU" b="1" dirty="0" smtClean="0"/>
              <a:t>Veleszületett, vagy </a:t>
            </a:r>
            <a:r>
              <a:rPr lang="hu-HU" b="1" dirty="0" smtClean="0"/>
              <a:t>perinatális</a:t>
            </a:r>
            <a:r>
              <a:rPr lang="hu-HU" b="1" dirty="0" smtClean="0"/>
              <a:t>, vagy </a:t>
            </a:r>
            <a:r>
              <a:rPr lang="hu-HU" b="1" dirty="0" smtClean="0"/>
              <a:t>örökölt, </a:t>
            </a:r>
            <a:r>
              <a:rPr lang="hu-HU" b="1" dirty="0" smtClean="0"/>
              <a:t>vagy </a:t>
            </a:r>
            <a:r>
              <a:rPr lang="hu-HU" b="1" dirty="0" smtClean="0"/>
              <a:t>élettörténeti sérülékenység</a:t>
            </a:r>
            <a:endParaRPr lang="hu-HU" b="1" dirty="0"/>
          </a:p>
        </p:txBody>
      </p:sp>
      <p:sp>
        <p:nvSpPr>
          <p:cNvPr id="8" name="Ellipszis 7"/>
          <p:cNvSpPr/>
          <p:nvPr/>
        </p:nvSpPr>
        <p:spPr>
          <a:xfrm>
            <a:off x="2843808" y="2852936"/>
            <a:ext cx="3456384" cy="936104"/>
          </a:xfrm>
          <a:prstGeom prst="ellipse">
            <a:avLst/>
          </a:prstGeom>
          <a:solidFill>
            <a:srgbClr val="FFC00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Ellipszis 8"/>
          <p:cNvSpPr/>
          <p:nvPr/>
        </p:nvSpPr>
        <p:spPr>
          <a:xfrm>
            <a:off x="2699792" y="4869160"/>
            <a:ext cx="4032448" cy="1152128"/>
          </a:xfrm>
          <a:prstGeom prst="ellipse">
            <a:avLst/>
          </a:prstGeom>
          <a:solidFill>
            <a:srgbClr val="7030A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Szövegdoboz 9"/>
          <p:cNvSpPr txBox="1"/>
          <p:nvPr/>
        </p:nvSpPr>
        <p:spPr>
          <a:xfrm>
            <a:off x="2771800" y="3068960"/>
            <a:ext cx="3600400" cy="369332"/>
          </a:xfrm>
          <a:prstGeom prst="rect">
            <a:avLst/>
          </a:prstGeom>
          <a:noFill/>
        </p:spPr>
        <p:txBody>
          <a:bodyPr wrap="square" rtlCol="0">
            <a:spAutoFit/>
          </a:bodyPr>
          <a:lstStyle/>
          <a:p>
            <a:pPr algn="ctr"/>
            <a:r>
              <a:rPr lang="hu-HU" b="1" dirty="0" smtClean="0"/>
              <a:t>Pszichózis</a:t>
            </a:r>
            <a:endParaRPr lang="hu-HU" b="1" dirty="0"/>
          </a:p>
        </p:txBody>
      </p:sp>
      <p:sp>
        <p:nvSpPr>
          <p:cNvPr id="11" name="Szövegdoboz 10"/>
          <p:cNvSpPr txBox="1"/>
          <p:nvPr/>
        </p:nvSpPr>
        <p:spPr>
          <a:xfrm>
            <a:off x="2843808" y="5229200"/>
            <a:ext cx="3600400" cy="369332"/>
          </a:xfrm>
          <a:prstGeom prst="rect">
            <a:avLst/>
          </a:prstGeom>
          <a:noFill/>
        </p:spPr>
        <p:txBody>
          <a:bodyPr wrap="square" rtlCol="0">
            <a:spAutoFit/>
          </a:bodyPr>
          <a:lstStyle/>
          <a:p>
            <a:pPr algn="ctr"/>
            <a:r>
              <a:rPr lang="hu-HU" b="1" dirty="0" err="1" smtClean="0"/>
              <a:t>Recidiva</a:t>
            </a:r>
            <a:endParaRPr lang="hu-HU" b="1" dirty="0"/>
          </a:p>
        </p:txBody>
      </p:sp>
      <p:sp>
        <p:nvSpPr>
          <p:cNvPr id="12" name="Szövegdoboz 11"/>
          <p:cNvSpPr txBox="1"/>
          <p:nvPr/>
        </p:nvSpPr>
        <p:spPr>
          <a:xfrm>
            <a:off x="5148064" y="2276872"/>
            <a:ext cx="1944216" cy="584775"/>
          </a:xfrm>
          <a:prstGeom prst="rect">
            <a:avLst/>
          </a:prstGeom>
          <a:noFill/>
        </p:spPr>
        <p:txBody>
          <a:bodyPr wrap="square" rtlCol="0">
            <a:spAutoFit/>
          </a:bodyPr>
          <a:lstStyle/>
          <a:p>
            <a:pPr algn="ctr"/>
            <a:r>
              <a:rPr lang="hu-HU" sz="3200" cap="small" dirty="0" smtClean="0">
                <a:solidFill>
                  <a:schemeClr val="bg1"/>
                </a:solidFill>
              </a:rPr>
              <a:t>stressz</a:t>
            </a:r>
            <a:endParaRPr lang="hu-HU" sz="3200" cap="small" dirty="0">
              <a:solidFill>
                <a:schemeClr val="bg1"/>
              </a:solidFill>
            </a:endParaRPr>
          </a:p>
        </p:txBody>
      </p:sp>
      <p:sp>
        <p:nvSpPr>
          <p:cNvPr id="13" name="Szövegdoboz 12"/>
          <p:cNvSpPr txBox="1"/>
          <p:nvPr/>
        </p:nvSpPr>
        <p:spPr>
          <a:xfrm>
            <a:off x="5436096" y="3933056"/>
            <a:ext cx="1944216" cy="584775"/>
          </a:xfrm>
          <a:prstGeom prst="rect">
            <a:avLst/>
          </a:prstGeom>
          <a:noFill/>
        </p:spPr>
        <p:txBody>
          <a:bodyPr wrap="square" rtlCol="0">
            <a:spAutoFit/>
          </a:bodyPr>
          <a:lstStyle/>
          <a:p>
            <a:pPr algn="ctr"/>
            <a:r>
              <a:rPr lang="hu-HU" sz="3200" cap="small" dirty="0" smtClean="0">
                <a:solidFill>
                  <a:schemeClr val="bg1"/>
                </a:solidFill>
              </a:rPr>
              <a:t>stressz</a:t>
            </a:r>
            <a:endParaRPr lang="hu-HU" sz="3200" cap="small" dirty="0">
              <a:solidFill>
                <a:schemeClr val="bg1"/>
              </a:solidFill>
            </a:endParaRPr>
          </a:p>
        </p:txBody>
      </p:sp>
      <p:sp>
        <p:nvSpPr>
          <p:cNvPr id="14" name="Szövegdoboz 13"/>
          <p:cNvSpPr txBox="1"/>
          <p:nvPr/>
        </p:nvSpPr>
        <p:spPr>
          <a:xfrm>
            <a:off x="1259632" y="3645024"/>
            <a:ext cx="2808312" cy="523220"/>
          </a:xfrm>
          <a:prstGeom prst="rect">
            <a:avLst/>
          </a:prstGeom>
          <a:noFill/>
        </p:spPr>
        <p:txBody>
          <a:bodyPr wrap="square" rtlCol="0">
            <a:spAutoFit/>
          </a:bodyPr>
          <a:lstStyle/>
          <a:p>
            <a:pPr algn="ctr"/>
            <a:r>
              <a:rPr lang="hu-HU" sz="2800" cap="small" dirty="0" smtClean="0">
                <a:solidFill>
                  <a:schemeClr val="bg1"/>
                </a:solidFill>
              </a:rPr>
              <a:t>alkalmazkodás</a:t>
            </a:r>
            <a:endParaRPr lang="hu-HU" sz="2800" cap="small" dirty="0">
              <a:solidFill>
                <a:schemeClr val="bg1"/>
              </a:solidFill>
            </a:endParaRPr>
          </a:p>
        </p:txBody>
      </p:sp>
      <p:sp>
        <p:nvSpPr>
          <p:cNvPr id="15" name="Szövegdoboz 14"/>
          <p:cNvSpPr txBox="1"/>
          <p:nvPr/>
        </p:nvSpPr>
        <p:spPr>
          <a:xfrm>
            <a:off x="1331640" y="4365104"/>
            <a:ext cx="2808312" cy="523220"/>
          </a:xfrm>
          <a:prstGeom prst="rect">
            <a:avLst/>
          </a:prstGeom>
          <a:noFill/>
        </p:spPr>
        <p:txBody>
          <a:bodyPr wrap="square" rtlCol="0">
            <a:spAutoFit/>
          </a:bodyPr>
          <a:lstStyle/>
          <a:p>
            <a:pPr algn="ctr"/>
            <a:r>
              <a:rPr lang="hu-HU" sz="2800" cap="small" dirty="0" smtClean="0">
                <a:solidFill>
                  <a:schemeClr val="bg1"/>
                </a:solidFill>
              </a:rPr>
              <a:t>gyógyszerelés</a:t>
            </a:r>
            <a:endParaRPr lang="hu-HU" sz="2800" cap="small" dirty="0">
              <a:solidFill>
                <a:schemeClr val="bg1"/>
              </a:solidFill>
            </a:endParaRPr>
          </a:p>
        </p:txBody>
      </p:sp>
      <p:sp>
        <p:nvSpPr>
          <p:cNvPr id="17" name="Szalagnyíl lefelé 16"/>
          <p:cNvSpPr/>
          <p:nvPr/>
        </p:nvSpPr>
        <p:spPr>
          <a:xfrm rot="5400000">
            <a:off x="6120172" y="3392996"/>
            <a:ext cx="2952328" cy="2160240"/>
          </a:xfrm>
          <a:prstGeom prst="curvedDownArrow">
            <a:avLst/>
          </a:prstGeom>
          <a:solidFill>
            <a:schemeClr val="accent3">
              <a:lumMod val="8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9" name="Szalagnyíl jobbra 18"/>
          <p:cNvSpPr/>
          <p:nvPr/>
        </p:nvSpPr>
        <p:spPr>
          <a:xfrm>
            <a:off x="467544" y="2996952"/>
            <a:ext cx="2304256" cy="2952328"/>
          </a:xfrm>
          <a:prstGeom prst="curvedRightArrow">
            <a:avLst/>
          </a:prstGeom>
          <a:solidFill>
            <a:schemeClr val="accent3">
              <a:lumMod val="85000"/>
            </a:schemeClr>
          </a:solidFill>
          <a:ln>
            <a:solidFill>
              <a:schemeClr val="accent3">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cxnSp>
        <p:nvCxnSpPr>
          <p:cNvPr id="21" name="Egyenes összekötő 20"/>
          <p:cNvCxnSpPr/>
          <p:nvPr/>
        </p:nvCxnSpPr>
        <p:spPr>
          <a:xfrm>
            <a:off x="179512" y="4221088"/>
            <a:ext cx="1224136" cy="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7" name="Egyenes összekötő 26"/>
          <p:cNvCxnSpPr/>
          <p:nvPr/>
        </p:nvCxnSpPr>
        <p:spPr>
          <a:xfrm>
            <a:off x="179512" y="4437112"/>
            <a:ext cx="1296144" cy="0"/>
          </a:xfrm>
          <a:prstGeom prst="line">
            <a:avLst/>
          </a:prstGeom>
          <a:ln w="76200">
            <a:solidFill>
              <a:schemeClr val="tx2">
                <a:lumMod val="85000"/>
                <a:lumOff val="1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pic>
        <p:nvPicPr>
          <p:cNvPr id="36866" name="b357aa7a-c848-4e87-8c3a-f40902d26275" descr="02D8EE2A-6E9A-4862-B54B-F32BD597DDB0@intra"/>
          <p:cNvPicPr>
            <a:picLocks noChangeAspect="1" noChangeArrowheads="1"/>
          </p:cNvPicPr>
          <p:nvPr/>
        </p:nvPicPr>
        <p:blipFill>
          <a:blip r:embed="rId2" cstate="print"/>
          <a:srcRect/>
          <a:stretch>
            <a:fillRect/>
          </a:stretch>
        </p:blipFill>
        <p:spPr bwMode="auto">
          <a:xfrm>
            <a:off x="0" y="1196752"/>
            <a:ext cx="9173900" cy="4664387"/>
          </a:xfrm>
          <a:prstGeom prst="rect">
            <a:avLst/>
          </a:prstGeom>
          <a:noFill/>
          <a:ln w="9525">
            <a:noFill/>
            <a:miter lim="800000"/>
            <a:headEnd/>
            <a:tailEnd/>
          </a:ln>
        </p:spPr>
      </p:pic>
      <p:sp>
        <p:nvSpPr>
          <p:cNvPr id="6" name="Szövegdoboz 5"/>
          <p:cNvSpPr txBox="1"/>
          <p:nvPr/>
        </p:nvSpPr>
        <p:spPr>
          <a:xfrm>
            <a:off x="1619672" y="476672"/>
            <a:ext cx="5760640" cy="523220"/>
          </a:xfrm>
          <a:prstGeom prst="rect">
            <a:avLst/>
          </a:prstGeom>
          <a:noFill/>
        </p:spPr>
        <p:txBody>
          <a:bodyPr wrap="square" rtlCol="0">
            <a:spAutoFit/>
          </a:bodyPr>
          <a:lstStyle/>
          <a:p>
            <a:pPr algn="ctr"/>
            <a:r>
              <a:rPr lang="hu-HU" sz="2800" dirty="0" smtClean="0">
                <a:solidFill>
                  <a:schemeClr val="accent3"/>
                </a:solidFill>
              </a:rPr>
              <a:t>A visszaesés egy éven belül</a:t>
            </a:r>
            <a:endParaRPr lang="hu-HU" sz="2800" dirty="0">
              <a:solidFill>
                <a:schemeClr val="accent3"/>
              </a:solidFill>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pic>
        <p:nvPicPr>
          <p:cNvPr id="41986" name="631b9274-1e90-4675-8d3c-ab60700ef663" descr="1966E93D-612E-49F7-84C6-54A63ED2E7CB@intra"/>
          <p:cNvPicPr>
            <a:picLocks noChangeAspect="1" noChangeArrowheads="1"/>
          </p:cNvPicPr>
          <p:nvPr/>
        </p:nvPicPr>
        <p:blipFill>
          <a:blip r:embed="rId2" cstate="print"/>
          <a:srcRect/>
          <a:stretch>
            <a:fillRect/>
          </a:stretch>
        </p:blipFill>
        <p:spPr bwMode="auto">
          <a:xfrm>
            <a:off x="251520" y="1268760"/>
            <a:ext cx="8604448" cy="4306628"/>
          </a:xfrm>
          <a:prstGeom prst="rect">
            <a:avLst/>
          </a:prstGeom>
          <a:noFill/>
          <a:ln w="9525">
            <a:noFill/>
            <a:miter lim="800000"/>
            <a:headEnd/>
            <a:tailEnd/>
          </a:ln>
        </p:spPr>
      </p:pic>
      <p:sp>
        <p:nvSpPr>
          <p:cNvPr id="6" name="Szövegdoboz 5"/>
          <p:cNvSpPr txBox="1"/>
          <p:nvPr/>
        </p:nvSpPr>
        <p:spPr>
          <a:xfrm>
            <a:off x="1475656" y="404664"/>
            <a:ext cx="6120680" cy="523220"/>
          </a:xfrm>
          <a:prstGeom prst="rect">
            <a:avLst/>
          </a:prstGeom>
          <a:noFill/>
        </p:spPr>
        <p:txBody>
          <a:bodyPr wrap="square" rtlCol="0">
            <a:spAutoFit/>
          </a:bodyPr>
          <a:lstStyle/>
          <a:p>
            <a:pPr algn="ctr"/>
            <a:r>
              <a:rPr lang="hu-HU" sz="2800" dirty="0" smtClean="0">
                <a:solidFill>
                  <a:schemeClr val="accent3"/>
                </a:solidFill>
              </a:rPr>
              <a:t>Kezelés eredményessége</a:t>
            </a:r>
            <a:endParaRPr lang="hu-HU" sz="2800" dirty="0">
              <a:solidFill>
                <a:schemeClr val="accent3"/>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pic>
        <p:nvPicPr>
          <p:cNvPr id="4" name="Kép 3" descr="beolvasás0006.jpg"/>
          <p:cNvPicPr>
            <a:picLocks noChangeAspect="1"/>
          </p:cNvPicPr>
          <p:nvPr/>
        </p:nvPicPr>
        <p:blipFill>
          <a:blip r:embed="rId2" cstate="print"/>
          <a:stretch>
            <a:fillRect/>
          </a:stretch>
        </p:blipFill>
        <p:spPr>
          <a:xfrm>
            <a:off x="2195736" y="908720"/>
            <a:ext cx="4392488" cy="5393975"/>
          </a:xfrm>
          <a:prstGeom prst="rect">
            <a:avLst/>
          </a:prstGeom>
        </p:spPr>
      </p:pic>
      <p:sp>
        <p:nvSpPr>
          <p:cNvPr id="5" name="Szövegdoboz 4"/>
          <p:cNvSpPr txBox="1"/>
          <p:nvPr/>
        </p:nvSpPr>
        <p:spPr>
          <a:xfrm>
            <a:off x="5436096" y="6021288"/>
            <a:ext cx="3240360" cy="369332"/>
          </a:xfrm>
          <a:prstGeom prst="rect">
            <a:avLst/>
          </a:prstGeom>
          <a:noFill/>
        </p:spPr>
        <p:txBody>
          <a:bodyPr wrap="square" rtlCol="0">
            <a:spAutoFit/>
          </a:bodyPr>
          <a:lstStyle/>
          <a:p>
            <a:pPr algn="r"/>
            <a:r>
              <a:rPr lang="hu-HU" dirty="0" err="1" smtClean="0">
                <a:solidFill>
                  <a:schemeClr val="accent3"/>
                </a:solidFill>
              </a:rPr>
              <a:t>Liberman</a:t>
            </a:r>
            <a:r>
              <a:rPr lang="hu-HU" dirty="0" smtClean="0">
                <a:solidFill>
                  <a:schemeClr val="accent3"/>
                </a:solidFill>
              </a:rPr>
              <a:t>, 2008.</a:t>
            </a:r>
            <a:endParaRPr lang="hu-HU" dirty="0">
              <a:solidFill>
                <a:schemeClr val="accent3"/>
              </a:solidFill>
            </a:endParaRPr>
          </a:p>
        </p:txBody>
      </p:sp>
      <p:sp>
        <p:nvSpPr>
          <p:cNvPr id="6" name="Szövegdoboz 5"/>
          <p:cNvSpPr txBox="1"/>
          <p:nvPr/>
        </p:nvSpPr>
        <p:spPr>
          <a:xfrm>
            <a:off x="611560" y="260648"/>
            <a:ext cx="7920880" cy="646331"/>
          </a:xfrm>
          <a:prstGeom prst="rect">
            <a:avLst/>
          </a:prstGeom>
          <a:noFill/>
        </p:spPr>
        <p:txBody>
          <a:bodyPr wrap="square" rtlCol="0">
            <a:spAutoFit/>
          </a:bodyPr>
          <a:lstStyle/>
          <a:p>
            <a:pPr algn="ctr"/>
            <a:r>
              <a:rPr lang="hu-HU" dirty="0" smtClean="0">
                <a:solidFill>
                  <a:schemeClr val="accent3"/>
                </a:solidFill>
              </a:rPr>
              <a:t>A felépülés aránya szkizofréniában a hosszú távú</a:t>
            </a:r>
            <a:r>
              <a:rPr lang="hu-HU" dirty="0" smtClean="0">
                <a:solidFill>
                  <a:schemeClr val="accent3"/>
                </a:solidFill>
              </a:rPr>
              <a:t> (20-40 év) nyomonkövetéses </a:t>
            </a:r>
            <a:r>
              <a:rPr lang="hu-HU" dirty="0" smtClean="0">
                <a:solidFill>
                  <a:schemeClr val="accent3"/>
                </a:solidFill>
              </a:rPr>
              <a:t>vizsgálatok alapján</a:t>
            </a:r>
            <a:endParaRPr lang="hu-HU" dirty="0">
              <a:solidFill>
                <a:schemeClr val="accent3"/>
              </a:solidFill>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pic>
        <p:nvPicPr>
          <p:cNvPr id="4" name="Kép 3" descr="beolvasás0005.jpg"/>
          <p:cNvPicPr>
            <a:picLocks noChangeAspect="1"/>
          </p:cNvPicPr>
          <p:nvPr/>
        </p:nvPicPr>
        <p:blipFill>
          <a:blip r:embed="rId2" cstate="print"/>
          <a:stretch>
            <a:fillRect/>
          </a:stretch>
        </p:blipFill>
        <p:spPr>
          <a:xfrm>
            <a:off x="3491880" y="188640"/>
            <a:ext cx="5328592" cy="6142608"/>
          </a:xfrm>
          <a:prstGeom prst="rect">
            <a:avLst/>
          </a:prstGeom>
        </p:spPr>
      </p:pic>
      <p:sp>
        <p:nvSpPr>
          <p:cNvPr id="5" name="Szövegdoboz 4"/>
          <p:cNvSpPr txBox="1"/>
          <p:nvPr/>
        </p:nvSpPr>
        <p:spPr>
          <a:xfrm>
            <a:off x="5724128" y="6237312"/>
            <a:ext cx="3240360" cy="369332"/>
          </a:xfrm>
          <a:prstGeom prst="rect">
            <a:avLst/>
          </a:prstGeom>
          <a:noFill/>
        </p:spPr>
        <p:txBody>
          <a:bodyPr wrap="square" rtlCol="0">
            <a:spAutoFit/>
          </a:bodyPr>
          <a:lstStyle/>
          <a:p>
            <a:pPr algn="r"/>
            <a:r>
              <a:rPr lang="hu-HU" dirty="0" err="1" smtClean="0">
                <a:solidFill>
                  <a:schemeClr val="accent3"/>
                </a:solidFill>
              </a:rPr>
              <a:t>Liberman</a:t>
            </a:r>
            <a:r>
              <a:rPr lang="hu-HU" dirty="0" smtClean="0">
                <a:solidFill>
                  <a:schemeClr val="accent3"/>
                </a:solidFill>
              </a:rPr>
              <a:t>, 2008.</a:t>
            </a:r>
            <a:endParaRPr lang="hu-HU" dirty="0">
              <a:solidFill>
                <a:schemeClr val="accent3"/>
              </a:solidFill>
            </a:endParaRPr>
          </a:p>
        </p:txBody>
      </p:sp>
      <p:sp>
        <p:nvSpPr>
          <p:cNvPr id="6" name="Szövegdoboz 5"/>
          <p:cNvSpPr txBox="1"/>
          <p:nvPr/>
        </p:nvSpPr>
        <p:spPr>
          <a:xfrm>
            <a:off x="251520" y="404664"/>
            <a:ext cx="2808312" cy="1323439"/>
          </a:xfrm>
          <a:prstGeom prst="rect">
            <a:avLst/>
          </a:prstGeom>
          <a:noFill/>
        </p:spPr>
        <p:txBody>
          <a:bodyPr wrap="square" rtlCol="0">
            <a:spAutoFit/>
          </a:bodyPr>
          <a:lstStyle/>
          <a:p>
            <a:pPr algn="ctr"/>
            <a:r>
              <a:rPr lang="hu-HU" sz="2000" dirty="0" smtClean="0">
                <a:solidFill>
                  <a:schemeClr val="accent3"/>
                </a:solidFill>
              </a:rPr>
              <a:t>Fiatalok felépülése, akikben nemrég lángolt fel a szkizofrénia</a:t>
            </a:r>
            <a:endParaRPr lang="hu-HU" sz="2000" dirty="0">
              <a:solidFill>
                <a:schemeClr val="accent3"/>
              </a:solidFill>
            </a:endParaRPr>
          </a:p>
        </p:txBody>
      </p:sp>
      <p:sp>
        <p:nvSpPr>
          <p:cNvPr id="7" name="Szövegdoboz 6"/>
          <p:cNvSpPr txBox="1"/>
          <p:nvPr/>
        </p:nvSpPr>
        <p:spPr>
          <a:xfrm>
            <a:off x="395536" y="3861048"/>
            <a:ext cx="2664296" cy="1477328"/>
          </a:xfrm>
          <a:prstGeom prst="rect">
            <a:avLst/>
          </a:prstGeom>
          <a:noFill/>
        </p:spPr>
        <p:txBody>
          <a:bodyPr wrap="square" rtlCol="0">
            <a:spAutoFit/>
          </a:bodyPr>
          <a:lstStyle/>
          <a:p>
            <a:pPr algn="ctr"/>
            <a:r>
              <a:rPr lang="hu-HU" dirty="0" smtClean="0">
                <a:solidFill>
                  <a:schemeClr val="accent3"/>
                </a:solidFill>
              </a:rPr>
              <a:t>Fiatalok felépülése 12 hónap kezelés után az első pszichotikus epizódot követő két éven </a:t>
            </a:r>
            <a:r>
              <a:rPr lang="hu-HU" dirty="0" smtClean="0">
                <a:solidFill>
                  <a:schemeClr val="accent3"/>
                </a:solidFill>
              </a:rPr>
              <a:t>belül</a:t>
            </a:r>
            <a:endParaRPr lang="hu-HU" dirty="0">
              <a:solidFill>
                <a:schemeClr val="accent3"/>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
        <p:nvSpPr>
          <p:cNvPr id="4" name="Téglalap 3"/>
          <p:cNvSpPr/>
          <p:nvPr/>
        </p:nvSpPr>
        <p:spPr>
          <a:xfrm>
            <a:off x="539552" y="476672"/>
            <a:ext cx="7992888" cy="5386090"/>
          </a:xfrm>
          <a:prstGeom prst="rect">
            <a:avLst/>
          </a:prstGeom>
        </p:spPr>
        <p:txBody>
          <a:bodyPr wrap="square">
            <a:spAutoFit/>
          </a:bodyPr>
          <a:lstStyle/>
          <a:p>
            <a:pPr algn="ctr"/>
            <a:r>
              <a:rPr lang="hu-HU" sz="3200" dirty="0" smtClean="0">
                <a:solidFill>
                  <a:schemeClr val="accent3"/>
                </a:solidFill>
              </a:rPr>
              <a:t>Mi a felépülés? </a:t>
            </a:r>
          </a:p>
          <a:p>
            <a:endParaRPr lang="hu-HU" sz="2400" dirty="0" smtClean="0">
              <a:solidFill>
                <a:schemeClr val="accent3"/>
              </a:solidFill>
            </a:endParaRPr>
          </a:p>
          <a:p>
            <a:endParaRPr lang="hu-HU" sz="2400" dirty="0" smtClean="0">
              <a:solidFill>
                <a:schemeClr val="accent3"/>
              </a:solidFill>
            </a:endParaRPr>
          </a:p>
          <a:p>
            <a:r>
              <a:rPr lang="hu-HU" sz="2400" dirty="0" smtClean="0">
                <a:solidFill>
                  <a:schemeClr val="accent3"/>
                </a:solidFill>
              </a:rPr>
              <a:t>„ A felépülés sok mindent jelenthet. </a:t>
            </a:r>
            <a:r>
              <a:rPr lang="hu-HU" sz="2400" b="1" dirty="0" smtClean="0">
                <a:solidFill>
                  <a:schemeClr val="accent3"/>
                </a:solidFill>
              </a:rPr>
              <a:t>Lehet egy folyamat és egy végpont is</a:t>
            </a:r>
            <a:r>
              <a:rPr lang="hu-HU" sz="2400" dirty="0" smtClean="0">
                <a:solidFill>
                  <a:schemeClr val="accent3"/>
                </a:solidFill>
              </a:rPr>
              <a:t>. </a:t>
            </a:r>
            <a:r>
              <a:rPr lang="hu-HU" sz="2400" b="1" dirty="0" smtClean="0">
                <a:solidFill>
                  <a:schemeClr val="accent3"/>
                </a:solidFill>
              </a:rPr>
              <a:t>Nem feltétlenül jelenti a tünetek megszűnését</a:t>
            </a:r>
            <a:r>
              <a:rPr lang="hu-HU" sz="2400" dirty="0" smtClean="0">
                <a:solidFill>
                  <a:schemeClr val="accent3"/>
                </a:solidFill>
              </a:rPr>
              <a:t>, inkább a jelentőségteljes célok elérését az életben. A felépülés </a:t>
            </a:r>
            <a:r>
              <a:rPr lang="hu-HU" sz="2400" b="1" dirty="0" smtClean="0">
                <a:solidFill>
                  <a:schemeClr val="accent3"/>
                </a:solidFill>
              </a:rPr>
              <a:t>a remény feléledését jelenti</a:t>
            </a:r>
            <a:r>
              <a:rPr lang="hu-HU" sz="2400" dirty="0" smtClean="0">
                <a:solidFill>
                  <a:schemeClr val="accent3"/>
                </a:solidFill>
              </a:rPr>
              <a:t>, és azét a meggyőződését, hogy az ember egy jobb jövőre is számíthat. </a:t>
            </a:r>
            <a:r>
              <a:rPr lang="hu-HU" sz="2400" b="1" dirty="0" smtClean="0">
                <a:solidFill>
                  <a:schemeClr val="accent3"/>
                </a:solidFill>
              </a:rPr>
              <a:t>A társadalomba való visszaintegrálódást jelenti, és a célok megtalálását a munkában és az életben</a:t>
            </a:r>
            <a:r>
              <a:rPr lang="hu-HU" sz="2400" dirty="0" smtClean="0">
                <a:solidFill>
                  <a:schemeClr val="accent3"/>
                </a:solidFill>
              </a:rPr>
              <a:t>. Ezentúl a vallásos és a spirituális hit is fontos szerepet játszik a felépülés elősegítésében.” </a:t>
            </a:r>
          </a:p>
          <a:p>
            <a:r>
              <a:rPr lang="hu-HU" sz="2400" dirty="0" smtClean="0">
                <a:solidFill>
                  <a:schemeClr val="accent3"/>
                </a:solidFill>
              </a:rPr>
              <a:t>(Murphy 2007)</a:t>
            </a:r>
          </a:p>
          <a:p>
            <a:pPr algn="r"/>
            <a:r>
              <a:rPr lang="hu-HU" sz="2400" dirty="0" smtClean="0">
                <a:solidFill>
                  <a:schemeClr val="accent3"/>
                </a:solidFill>
              </a:rPr>
              <a:t>(</a:t>
            </a:r>
            <a:r>
              <a:rPr lang="hu-HU" sz="2400" dirty="0" err="1" smtClean="0">
                <a:solidFill>
                  <a:schemeClr val="accent3"/>
                </a:solidFill>
              </a:rPr>
              <a:t>Liberman</a:t>
            </a:r>
            <a:r>
              <a:rPr lang="hu-HU" sz="2400" dirty="0" smtClean="0">
                <a:solidFill>
                  <a:schemeClr val="accent3"/>
                </a:solidFill>
              </a:rPr>
              <a:t>, 2008.)</a:t>
            </a:r>
            <a:endParaRPr lang="hu-HU" sz="2400" dirty="0">
              <a:solidFill>
                <a:schemeClr val="accent3"/>
              </a:solidFil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ím 1"/>
          <p:cNvSpPr>
            <a:spLocks noGrp="1"/>
          </p:cNvSpPr>
          <p:nvPr>
            <p:ph type="title"/>
          </p:nvPr>
        </p:nvSpPr>
        <p:spPr>
          <a:xfrm>
            <a:off x="539552" y="260648"/>
            <a:ext cx="8077200" cy="576064"/>
          </a:xfrm>
        </p:spPr>
        <p:txBody>
          <a:bodyPr/>
          <a:lstStyle/>
          <a:p>
            <a:pPr algn="ctr"/>
            <a:r>
              <a:rPr lang="hu-HU" sz="4000" cap="small" dirty="0" smtClean="0">
                <a:solidFill>
                  <a:schemeClr val="bg1"/>
                </a:solidFill>
              </a:rPr>
              <a:t>A rehabilitáció korszerű felfogása</a:t>
            </a:r>
            <a:endParaRPr lang="hu-HU" sz="4000" cap="small" dirty="0">
              <a:solidFill>
                <a:schemeClr val="bg1"/>
              </a:solidFill>
            </a:endParaRPr>
          </a:p>
        </p:txBody>
      </p:sp>
      <p:sp>
        <p:nvSpPr>
          <p:cNvPr id="3" name="Tartalom helye 2"/>
          <p:cNvSpPr>
            <a:spLocks noGrp="1"/>
          </p:cNvSpPr>
          <p:nvPr>
            <p:ph idx="1"/>
          </p:nvPr>
        </p:nvSpPr>
        <p:spPr>
          <a:xfrm>
            <a:off x="228600" y="1143000"/>
            <a:ext cx="8686800" cy="1905000"/>
          </a:xfrm>
        </p:spPr>
        <p:txBody>
          <a:bodyPr/>
          <a:lstStyle/>
          <a:p>
            <a:pPr>
              <a:buNone/>
            </a:pPr>
            <a:r>
              <a:rPr lang="hu-HU" sz="2800" dirty="0" smtClean="0">
                <a:solidFill>
                  <a:schemeClr val="bg1"/>
                </a:solidFill>
              </a:rPr>
              <a:t>Együtt élni a betegséggel</a:t>
            </a:r>
          </a:p>
          <a:p>
            <a:pPr>
              <a:buNone/>
            </a:pPr>
            <a:endParaRPr lang="hu-HU" dirty="0" smtClean="0">
              <a:solidFill>
                <a:schemeClr val="bg1"/>
              </a:solidFill>
            </a:endParaRPr>
          </a:p>
          <a:p>
            <a:pPr lvl="8">
              <a:buNone/>
            </a:pPr>
            <a:r>
              <a:rPr lang="hu-HU" sz="2800" dirty="0" smtClean="0">
                <a:solidFill>
                  <a:schemeClr val="bg1"/>
                </a:solidFill>
              </a:rPr>
              <a:t>(Újra) FELÉPÜLÉS –recovery </a:t>
            </a:r>
          </a:p>
        </p:txBody>
      </p:sp>
      <p:sp>
        <p:nvSpPr>
          <p:cNvPr id="5" name="Lefelé nyíl 4"/>
          <p:cNvSpPr/>
          <p:nvPr/>
        </p:nvSpPr>
        <p:spPr>
          <a:xfrm>
            <a:off x="5076056" y="1484784"/>
            <a:ext cx="576064" cy="720080"/>
          </a:xfrm>
          <a:prstGeom prst="downArrow">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ln>
                <a:solidFill>
                  <a:schemeClr val="bg1"/>
                </a:solidFill>
              </a:ln>
              <a:solidFill>
                <a:schemeClr val="bg1"/>
              </a:solidFill>
            </a:endParaRPr>
          </a:p>
        </p:txBody>
      </p:sp>
      <p:sp>
        <p:nvSpPr>
          <p:cNvPr id="6" name="Szövegdoboz 5"/>
          <p:cNvSpPr txBox="1"/>
          <p:nvPr/>
        </p:nvSpPr>
        <p:spPr>
          <a:xfrm>
            <a:off x="381000" y="3505200"/>
            <a:ext cx="8534400" cy="3262432"/>
          </a:xfrm>
          <a:prstGeom prst="rect">
            <a:avLst/>
          </a:prstGeom>
          <a:noFill/>
        </p:spPr>
        <p:txBody>
          <a:bodyPr wrap="square" rtlCol="0">
            <a:spAutoFit/>
          </a:bodyPr>
          <a:lstStyle/>
          <a:p>
            <a:r>
              <a:rPr lang="hu-HU" sz="2800" cap="small" dirty="0" smtClean="0">
                <a:solidFill>
                  <a:schemeClr val="bg1"/>
                </a:solidFill>
              </a:rPr>
              <a:t>A felépülés néhány eleme</a:t>
            </a:r>
          </a:p>
          <a:p>
            <a:endParaRPr lang="hu-HU" dirty="0" smtClean="0">
              <a:solidFill>
                <a:schemeClr val="bg1"/>
              </a:solidFill>
            </a:endParaRPr>
          </a:p>
          <a:p>
            <a:pPr>
              <a:buBlip>
                <a:blip r:embed="rId2"/>
              </a:buBlip>
            </a:pPr>
            <a:r>
              <a:rPr lang="hu-HU" dirty="0" smtClean="0">
                <a:solidFill>
                  <a:schemeClr val="bg1"/>
                </a:solidFill>
              </a:rPr>
              <a:t> Remény</a:t>
            </a:r>
          </a:p>
          <a:p>
            <a:pPr>
              <a:buBlip>
                <a:blip r:embed="rId2"/>
              </a:buBlip>
            </a:pPr>
            <a:r>
              <a:rPr lang="hu-HU" dirty="0" smtClean="0">
                <a:solidFill>
                  <a:schemeClr val="bg1"/>
                </a:solidFill>
              </a:rPr>
              <a:t> Szociális kapcsolatok</a:t>
            </a:r>
          </a:p>
          <a:p>
            <a:pPr>
              <a:buBlip>
                <a:blip r:embed="rId2"/>
              </a:buBlip>
            </a:pPr>
            <a:r>
              <a:rPr lang="hu-HU" dirty="0" smtClean="0">
                <a:solidFill>
                  <a:schemeClr val="bg1"/>
                </a:solidFill>
              </a:rPr>
              <a:t> Önértékelés</a:t>
            </a:r>
          </a:p>
          <a:p>
            <a:pPr>
              <a:buBlip>
                <a:blip r:embed="rId2"/>
              </a:buBlip>
            </a:pPr>
            <a:r>
              <a:rPr lang="hu-HU" dirty="0" smtClean="0">
                <a:solidFill>
                  <a:schemeClr val="bg1"/>
                </a:solidFill>
              </a:rPr>
              <a:t> autonómia/önerő</a:t>
            </a:r>
          </a:p>
          <a:p>
            <a:pPr>
              <a:buBlip>
                <a:blip r:embed="rId2"/>
              </a:buBlip>
            </a:pPr>
            <a:r>
              <a:rPr lang="hu-HU" dirty="0" smtClean="0">
                <a:solidFill>
                  <a:schemeClr val="bg1"/>
                </a:solidFill>
              </a:rPr>
              <a:t> Spiritualitás</a:t>
            </a:r>
          </a:p>
          <a:p>
            <a:pPr>
              <a:buBlip>
                <a:blip r:embed="rId2"/>
              </a:buBlip>
            </a:pPr>
            <a:r>
              <a:rPr lang="hu-HU" dirty="0" smtClean="0">
                <a:solidFill>
                  <a:schemeClr val="bg1"/>
                </a:solidFill>
              </a:rPr>
              <a:t> Értékek</a:t>
            </a:r>
          </a:p>
          <a:p>
            <a:pPr>
              <a:buBlip>
                <a:blip r:embed="rId2"/>
              </a:buBlip>
            </a:pPr>
            <a:r>
              <a:rPr lang="hu-HU" dirty="0" smtClean="0">
                <a:solidFill>
                  <a:schemeClr val="bg1"/>
                </a:solidFill>
              </a:rPr>
              <a:t> Célok</a:t>
            </a:r>
          </a:p>
          <a:p>
            <a:r>
              <a:rPr lang="hu-HU" cap="small" dirty="0" smtClean="0">
                <a:solidFill>
                  <a:schemeClr val="bg1"/>
                </a:solidFill>
              </a:rPr>
              <a:t>						</a:t>
            </a:r>
            <a:r>
              <a:rPr lang="hu-HU" sz="1600" cap="small" dirty="0" smtClean="0">
                <a:solidFill>
                  <a:schemeClr val="bg1"/>
                </a:solidFill>
              </a:rPr>
              <a:t>(Tringer, 2012. után)</a:t>
            </a:r>
            <a:endParaRPr lang="hu-HU" sz="1600" dirty="0" smtClean="0">
              <a:solidFill>
                <a:schemeClr val="bg1"/>
              </a:solidFill>
            </a:endParaRPr>
          </a:p>
          <a:p>
            <a:endParaRPr lang="hu-HU" sz="1600" dirty="0">
              <a:solidFill>
                <a:schemeClr val="bg1"/>
              </a:solidFill>
            </a:endParaRPr>
          </a:p>
        </p:txBody>
      </p:sp>
      <p:sp>
        <p:nvSpPr>
          <p:cNvPr id="7"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ím 1"/>
          <p:cNvSpPr>
            <a:spLocks noGrp="1"/>
          </p:cNvSpPr>
          <p:nvPr>
            <p:ph type="ctrTitle"/>
          </p:nvPr>
        </p:nvSpPr>
        <p:spPr>
          <a:xfrm>
            <a:off x="611560" y="304800"/>
            <a:ext cx="7848600" cy="762000"/>
          </a:xfrm>
        </p:spPr>
        <p:txBody>
          <a:bodyPr/>
          <a:lstStyle/>
          <a:p>
            <a:r>
              <a:rPr lang="hu-HU" sz="4000" dirty="0" smtClean="0">
                <a:solidFill>
                  <a:schemeClr val="bg1"/>
                </a:solidFill>
              </a:rPr>
              <a:t>Mi a pszchiátriai rehabilitáció?</a:t>
            </a:r>
            <a:r>
              <a:rPr lang="hu-HU" sz="2800" dirty="0" smtClean="0">
                <a:solidFill>
                  <a:schemeClr val="bg1"/>
                </a:solidFill>
              </a:rPr>
              <a:t/>
            </a:r>
            <a:br>
              <a:rPr lang="hu-HU" sz="2800" dirty="0" smtClean="0">
                <a:solidFill>
                  <a:schemeClr val="bg1"/>
                </a:solidFill>
              </a:rPr>
            </a:br>
            <a:endParaRPr lang="hu-HU" sz="2800" dirty="0">
              <a:solidFill>
                <a:schemeClr val="bg1"/>
              </a:solidFill>
            </a:endParaRPr>
          </a:p>
        </p:txBody>
      </p:sp>
      <p:sp>
        <p:nvSpPr>
          <p:cNvPr id="3" name="Alcím 2"/>
          <p:cNvSpPr>
            <a:spLocks noGrp="1"/>
          </p:cNvSpPr>
          <p:nvPr>
            <p:ph type="subTitle" idx="1"/>
          </p:nvPr>
        </p:nvSpPr>
        <p:spPr>
          <a:xfrm>
            <a:off x="228600" y="1447800"/>
            <a:ext cx="8686800" cy="5181600"/>
          </a:xfrm>
        </p:spPr>
        <p:txBody>
          <a:bodyPr/>
          <a:lstStyle/>
          <a:p>
            <a:pPr algn="l">
              <a:lnSpc>
                <a:spcPct val="100000"/>
              </a:lnSpc>
            </a:pPr>
            <a:r>
              <a:rPr lang="hu-HU" sz="2400" cap="all" dirty="0" smtClean="0">
                <a:solidFill>
                  <a:schemeClr val="bg1"/>
                </a:solidFill>
              </a:rPr>
              <a:t>A rehabilitáció a felépüléshez vezető út</a:t>
            </a:r>
            <a:endParaRPr lang="hu-HU" sz="2400" dirty="0" smtClean="0">
              <a:solidFill>
                <a:schemeClr val="bg1"/>
              </a:solidFill>
            </a:endParaRPr>
          </a:p>
          <a:p>
            <a:pPr algn="l">
              <a:lnSpc>
                <a:spcPct val="100000"/>
              </a:lnSpc>
              <a:buFont typeface="Wingdings" pitchFamily="2" charset="2"/>
              <a:buChar char="§"/>
            </a:pPr>
            <a:r>
              <a:rPr lang="hu-HU" sz="2400" dirty="0" smtClean="0">
                <a:solidFill>
                  <a:schemeClr val="bg1"/>
                </a:solidFill>
              </a:rPr>
              <a:t> A pszichiátriai rehabilitáció általános célja az, hogy </a:t>
            </a:r>
            <a:r>
              <a:rPr lang="hu-HU" sz="2400" b="1" u="sng" dirty="0" smtClean="0">
                <a:solidFill>
                  <a:schemeClr val="bg1"/>
                </a:solidFill>
              </a:rPr>
              <a:t>amennyira az lehetséges, biztosítsa a pszichiátriai korlátozottsággal élők számára a lehetőséget, hogy visszatérjenek a normális életbe</a:t>
            </a:r>
            <a:r>
              <a:rPr lang="hu-HU" sz="2400" dirty="0" smtClean="0">
                <a:solidFill>
                  <a:schemeClr val="bg1"/>
                </a:solidFill>
              </a:rPr>
              <a:t>.</a:t>
            </a:r>
          </a:p>
          <a:p>
            <a:pPr algn="l">
              <a:lnSpc>
                <a:spcPct val="100000"/>
              </a:lnSpc>
              <a:buFont typeface="Wingdings" pitchFamily="2" charset="2"/>
              <a:buChar char="§"/>
            </a:pPr>
            <a:r>
              <a:rPr lang="hu-HU" sz="2400" dirty="0" smtClean="0">
                <a:solidFill>
                  <a:schemeClr val="bg1"/>
                </a:solidFill>
              </a:rPr>
              <a:t> Ez azt jelenti, hogy </a:t>
            </a:r>
            <a:r>
              <a:rPr lang="hu-HU" sz="2400" b="1" u="sng" dirty="0" smtClean="0">
                <a:solidFill>
                  <a:schemeClr val="bg1"/>
                </a:solidFill>
              </a:rPr>
              <a:t>elérhetővé kell tenni számukra ugyanazokat a szociális, foglalkoztatási és rekreációs lehetőségeket</a:t>
            </a:r>
            <a:r>
              <a:rPr lang="hu-HU" sz="2400" dirty="0" smtClean="0">
                <a:solidFill>
                  <a:schemeClr val="bg1"/>
                </a:solidFill>
              </a:rPr>
              <a:t>, amewlyek a közösségben élő többi ember számára biztosítottak.</a:t>
            </a:r>
          </a:p>
          <a:p>
            <a:pPr lvl="0" algn="l">
              <a:lnSpc>
                <a:spcPct val="100000"/>
              </a:lnSpc>
              <a:buFont typeface="Wingdings" pitchFamily="2" charset="2"/>
              <a:buChar char="§"/>
            </a:pPr>
            <a:r>
              <a:rPr lang="hu-HU" sz="2400" dirty="0" smtClean="0">
                <a:solidFill>
                  <a:schemeClr val="bg1"/>
                </a:solidFill>
              </a:rPr>
              <a:t> A rehabilitáció </a:t>
            </a:r>
            <a:r>
              <a:rPr lang="hu-HU" sz="2400" b="1" u="sng" dirty="0" smtClean="0">
                <a:solidFill>
                  <a:schemeClr val="bg1"/>
                </a:solidFill>
              </a:rPr>
              <a:t>összekapcsolja a mentális betegek számára fontos egyéni célokat azokkal a </a:t>
            </a:r>
            <a:r>
              <a:rPr lang="hu-HU" sz="2400" b="1" u="sng" dirty="0" smtClean="0">
                <a:solidFill>
                  <a:schemeClr val="bg1"/>
                </a:solidFill>
              </a:rPr>
              <a:t>szolgáltatásokkal</a:t>
            </a:r>
            <a:r>
              <a:rPr lang="hu-HU" sz="2400" dirty="0" smtClean="0">
                <a:solidFill>
                  <a:schemeClr val="bg1"/>
                </a:solidFill>
              </a:rPr>
              <a:t>, amelyek csökkentik a korlátozottságot és a felépülés irányába mutatnak. (Libermann, 2008.)</a:t>
            </a:r>
          </a:p>
          <a:p>
            <a:pPr lvl="0" algn="l">
              <a:lnSpc>
                <a:spcPct val="100000"/>
              </a:lnSpc>
            </a:pPr>
            <a:endParaRPr lang="hu-HU" sz="2400" dirty="0" smtClean="0">
              <a:solidFill>
                <a:schemeClr val="bg1"/>
              </a:solidFill>
            </a:endParaRPr>
          </a:p>
          <a:p>
            <a:pPr algn="l">
              <a:lnSpc>
                <a:spcPct val="100000"/>
              </a:lnSpc>
              <a:buFont typeface="Wingdings" pitchFamily="2" charset="2"/>
              <a:buChar char="§"/>
            </a:pPr>
            <a:r>
              <a:rPr lang="hu-HU" sz="2400" dirty="0" smtClean="0">
                <a:solidFill>
                  <a:schemeClr val="bg1"/>
                </a:solidFill>
              </a:rPr>
              <a:t> A stigma és következményei a mentális betegségek és valamennyi velejárójuknak javulásának és a hatékony terápiás rendszerek </a:t>
            </a:r>
            <a:r>
              <a:rPr lang="hu-HU" sz="2400" cap="all" dirty="0" smtClean="0">
                <a:solidFill>
                  <a:schemeClr val="bg1"/>
                </a:solidFill>
              </a:rPr>
              <a:t>legnagyobb akadálya!!! </a:t>
            </a:r>
          </a:p>
          <a:p>
            <a:pPr lvl="0" algn="l">
              <a:lnSpc>
                <a:spcPct val="100000"/>
              </a:lnSpc>
            </a:pPr>
            <a:endParaRPr lang="hu-HU" sz="2400" b="1" dirty="0" smtClean="0">
              <a:solidFill>
                <a:schemeClr val="bg1"/>
              </a:solidFill>
            </a:endParaRPr>
          </a:p>
          <a:p>
            <a:pPr lvl="0" algn="l">
              <a:lnSpc>
                <a:spcPct val="100000"/>
              </a:lnSpc>
              <a:buFont typeface="Wingdings" pitchFamily="2" charset="2"/>
              <a:buChar char="§"/>
            </a:pPr>
            <a:endParaRPr lang="hu-HU" sz="2400" b="1" dirty="0" smtClean="0">
              <a:solidFill>
                <a:schemeClr val="bg1"/>
              </a:solidFill>
            </a:endParaRPr>
          </a:p>
          <a:p>
            <a:pPr lvl="0" algn="l">
              <a:lnSpc>
                <a:spcPct val="100000"/>
              </a:lnSpc>
              <a:buFont typeface="Wingdings" pitchFamily="2" charset="2"/>
              <a:buChar char="§"/>
            </a:pPr>
            <a:endParaRPr lang="hu-HU" sz="2400" b="1" dirty="0" smtClean="0">
              <a:solidFill>
                <a:schemeClr val="bg1"/>
              </a:solidFill>
            </a:endParaRPr>
          </a:p>
          <a:p>
            <a:pPr lvl="0" algn="l">
              <a:lnSpc>
                <a:spcPct val="100000"/>
              </a:lnSpc>
              <a:buFont typeface="Wingdings" pitchFamily="2" charset="2"/>
              <a:buChar char="§"/>
            </a:pPr>
            <a:endParaRPr lang="hu-HU" sz="2400" b="1" dirty="0" smtClean="0">
              <a:solidFill>
                <a:schemeClr val="bg1"/>
              </a:solidFill>
            </a:endParaRPr>
          </a:p>
        </p:txBody>
      </p:sp>
      <p:sp>
        <p:nvSpPr>
          <p:cNvPr id="5"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
        <p:nvSpPr>
          <p:cNvPr id="6" name="Cím 1"/>
          <p:cNvSpPr txBox="1">
            <a:spLocks/>
          </p:cNvSpPr>
          <p:nvPr/>
        </p:nvSpPr>
        <p:spPr bwMode="auto">
          <a:xfrm>
            <a:off x="611560" y="4038600"/>
            <a:ext cx="7848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sz="2800" b="0" i="0" u="none" strike="noStrike" kern="0" cap="none" spc="0" normalizeH="0" baseline="0" noProof="0" dirty="0" smtClean="0">
                <a:ln>
                  <a:noFill/>
                </a:ln>
                <a:solidFill>
                  <a:schemeClr val="bg1"/>
                </a:solidFill>
                <a:effectLst/>
                <a:uLnTx/>
                <a:uFillTx/>
                <a:latin typeface="+mj-lt"/>
                <a:ea typeface="+mj-ea"/>
                <a:cs typeface="+mj-cs"/>
              </a:rPr>
              <a:t/>
            </a:r>
            <a:br>
              <a:rPr kumimoji="0" lang="hu-HU" sz="2800" b="0" i="0" u="none" strike="noStrike" kern="0" cap="none" spc="0" normalizeH="0" baseline="0" noProof="0" dirty="0" smtClean="0">
                <a:ln>
                  <a:noFill/>
                </a:ln>
                <a:solidFill>
                  <a:schemeClr val="bg1"/>
                </a:solidFill>
                <a:effectLst/>
                <a:uLnTx/>
                <a:uFillTx/>
                <a:latin typeface="+mj-lt"/>
                <a:ea typeface="+mj-ea"/>
                <a:cs typeface="+mj-cs"/>
              </a:rPr>
            </a:br>
            <a:endParaRPr kumimoji="0" lang="hu-HU" sz="2800" b="0" i="0" u="none" strike="noStrike" kern="0" cap="none" spc="0" normalizeH="0" baseline="0" noProof="0" dirty="0">
              <a:ln>
                <a:noFill/>
              </a:ln>
              <a:solidFill>
                <a:schemeClr val="bg1"/>
              </a:solidFill>
              <a:effectLst/>
              <a:uLnTx/>
              <a:uFillTx/>
              <a:latin typeface="+mj-lt"/>
              <a:ea typeface="+mj-ea"/>
              <a:cs typeface="+mj-cs"/>
            </a:endParaRPr>
          </a:p>
        </p:txBody>
      </p:sp>
      <p:sp>
        <p:nvSpPr>
          <p:cNvPr id="7" name="Alcím 2"/>
          <p:cNvSpPr txBox="1">
            <a:spLocks/>
          </p:cNvSpPr>
          <p:nvPr/>
        </p:nvSpPr>
        <p:spPr bwMode="auto">
          <a:xfrm>
            <a:off x="683568" y="5791200"/>
            <a:ext cx="80772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chemeClr val="bg2"/>
              </a:buClr>
              <a:buSzTx/>
              <a:buFontTx/>
              <a:buNone/>
              <a:tabLst/>
              <a:defRPr/>
            </a:pPr>
            <a:endParaRPr kumimoji="0" lang="hu-HU" sz="2400" u="none" strike="noStrike" kern="0" cap="all" spc="0" normalizeH="0" noProof="0" dirty="0">
              <a:ln>
                <a:noFill/>
              </a:ln>
              <a:solidFill>
                <a:schemeClr val="bg1"/>
              </a:solidFill>
              <a:effectLst/>
              <a:uLnTx/>
              <a:uFillTx/>
              <a:latin typeface="+mn-lt"/>
              <a:ea typeface="+mn-ea"/>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Kép 4" descr="légi3.jpg"/>
          <p:cNvPicPr>
            <a:picLocks noChangeAspect="1"/>
          </p:cNvPicPr>
          <p:nvPr/>
        </p:nvPicPr>
        <p:blipFill>
          <a:blip r:embed="rId3" cstate="print"/>
          <a:stretch>
            <a:fillRect/>
          </a:stretch>
        </p:blipFill>
        <p:spPr>
          <a:xfrm>
            <a:off x="0" y="0"/>
            <a:ext cx="5360020" cy="4005064"/>
          </a:xfrm>
          <a:prstGeom prst="rect">
            <a:avLst/>
          </a:prstGeom>
          <a:ln>
            <a:noFill/>
          </a:ln>
          <a:effectLst>
            <a:softEdge rad="112500"/>
          </a:effectLst>
        </p:spPr>
      </p:pic>
      <p:pic>
        <p:nvPicPr>
          <p:cNvPr id="3" name="Kép 2" descr="intezmenyterkep.jpg"/>
          <p:cNvPicPr>
            <a:picLocks noChangeAspect="1"/>
          </p:cNvPicPr>
          <p:nvPr/>
        </p:nvPicPr>
        <p:blipFill>
          <a:blip r:embed="rId4" cstate="print"/>
          <a:stretch>
            <a:fillRect/>
          </a:stretch>
        </p:blipFill>
        <p:spPr>
          <a:xfrm>
            <a:off x="4067944" y="2780928"/>
            <a:ext cx="5076056" cy="3807042"/>
          </a:xfrm>
          <a:prstGeom prst="rect">
            <a:avLst/>
          </a:prstGeom>
          <a:ln>
            <a:noFill/>
          </a:ln>
          <a:effectLst>
            <a:softEdge rad="112500"/>
          </a:effectLst>
        </p:spPr>
      </p:pic>
      <p:sp>
        <p:nvSpPr>
          <p:cNvPr id="6" name="Szövegdoboz 5"/>
          <p:cNvSpPr txBox="1"/>
          <p:nvPr/>
        </p:nvSpPr>
        <p:spPr>
          <a:xfrm>
            <a:off x="5724128" y="980728"/>
            <a:ext cx="2664296" cy="707886"/>
          </a:xfrm>
          <a:prstGeom prst="rect">
            <a:avLst/>
          </a:prstGeom>
          <a:noFill/>
        </p:spPr>
        <p:txBody>
          <a:bodyPr wrap="square" rtlCol="0">
            <a:spAutoFit/>
          </a:bodyPr>
          <a:lstStyle/>
          <a:p>
            <a:pPr algn="ctr"/>
            <a:r>
              <a:rPr lang="hu-HU" sz="4000" b="1" dirty="0" smtClean="0">
                <a:solidFill>
                  <a:schemeClr val="bg1"/>
                </a:solidFill>
              </a:rPr>
              <a:t>„Város”</a:t>
            </a:r>
            <a:endParaRPr lang="hu-HU" sz="4000" b="1" dirty="0">
              <a:solidFill>
                <a:schemeClr val="bg1"/>
              </a:solidFill>
            </a:endParaRPr>
          </a:p>
        </p:txBody>
      </p:sp>
      <p:sp>
        <p:nvSpPr>
          <p:cNvPr id="7" name="Szövegdoboz 6"/>
          <p:cNvSpPr txBox="1"/>
          <p:nvPr/>
        </p:nvSpPr>
        <p:spPr>
          <a:xfrm>
            <a:off x="539552" y="4725144"/>
            <a:ext cx="3240360" cy="707886"/>
          </a:xfrm>
          <a:prstGeom prst="rect">
            <a:avLst/>
          </a:prstGeom>
          <a:noFill/>
        </p:spPr>
        <p:txBody>
          <a:bodyPr wrap="square" rtlCol="0">
            <a:spAutoFit/>
          </a:bodyPr>
          <a:lstStyle/>
          <a:p>
            <a:r>
              <a:rPr lang="hu-HU" sz="4000" b="1" dirty="0" smtClean="0">
                <a:solidFill>
                  <a:schemeClr val="bg1"/>
                </a:solidFill>
              </a:rPr>
              <a:t>a városban</a:t>
            </a:r>
            <a:endParaRPr lang="hu-HU" sz="4000" b="1" dirty="0">
              <a:solidFill>
                <a:schemeClr val="bg1"/>
              </a:solidFill>
            </a:endParaRPr>
          </a:p>
        </p:txBody>
      </p:sp>
      <p:sp>
        <p:nvSpPr>
          <p:cNvPr id="8" name="Élőláb helye 7"/>
          <p:cNvSpPr>
            <a:spLocks noGrp="1"/>
          </p:cNvSpPr>
          <p:nvPr>
            <p:ph type="ftr" sz="quarter" idx="11"/>
          </p:nvPr>
        </p:nvSpPr>
        <p:spPr>
          <a:xfrm>
            <a:off x="0" y="6525344"/>
            <a:ext cx="9144000" cy="332656"/>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pic>
        <p:nvPicPr>
          <p:cNvPr id="4" name="Kép 3" descr="beolvasás0001.jpg"/>
          <p:cNvPicPr>
            <a:picLocks noChangeAspect="1"/>
          </p:cNvPicPr>
          <p:nvPr/>
        </p:nvPicPr>
        <p:blipFill>
          <a:blip r:embed="rId2" cstate="print"/>
          <a:stretch>
            <a:fillRect/>
          </a:stretch>
        </p:blipFill>
        <p:spPr>
          <a:xfrm>
            <a:off x="1600200" y="1030986"/>
            <a:ext cx="5257800" cy="5293614"/>
          </a:xfrm>
          <a:prstGeom prst="rect">
            <a:avLst/>
          </a:prstGeom>
        </p:spPr>
      </p:pic>
      <p:sp>
        <p:nvSpPr>
          <p:cNvPr id="5" name="Szövegdoboz 4"/>
          <p:cNvSpPr txBox="1"/>
          <p:nvPr/>
        </p:nvSpPr>
        <p:spPr>
          <a:xfrm>
            <a:off x="0" y="404664"/>
            <a:ext cx="8820472" cy="523220"/>
          </a:xfrm>
          <a:prstGeom prst="rect">
            <a:avLst/>
          </a:prstGeom>
          <a:noFill/>
        </p:spPr>
        <p:txBody>
          <a:bodyPr wrap="square" rtlCol="0">
            <a:spAutoFit/>
          </a:bodyPr>
          <a:lstStyle/>
          <a:p>
            <a:pPr algn="ctr"/>
            <a:r>
              <a:rPr lang="hu-HU" sz="2800" dirty="0" smtClean="0">
                <a:solidFill>
                  <a:schemeClr val="accent3"/>
                </a:solidFill>
              </a:rPr>
              <a:t>A korlátozott képességek és a felépülés egyensúlya</a:t>
            </a:r>
            <a:endParaRPr lang="hu-HU" sz="2800" dirty="0">
              <a:solidFill>
                <a:schemeClr val="accent3"/>
              </a:solidFill>
            </a:endParaRPr>
          </a:p>
        </p:txBody>
      </p:sp>
      <p:sp>
        <p:nvSpPr>
          <p:cNvPr id="6" name="Szövegdoboz 5"/>
          <p:cNvSpPr txBox="1"/>
          <p:nvPr/>
        </p:nvSpPr>
        <p:spPr>
          <a:xfrm>
            <a:off x="5436096" y="6021288"/>
            <a:ext cx="3240360" cy="369332"/>
          </a:xfrm>
          <a:prstGeom prst="rect">
            <a:avLst/>
          </a:prstGeom>
          <a:noFill/>
        </p:spPr>
        <p:txBody>
          <a:bodyPr wrap="square" rtlCol="0">
            <a:spAutoFit/>
          </a:bodyPr>
          <a:lstStyle/>
          <a:p>
            <a:pPr algn="r"/>
            <a:r>
              <a:rPr lang="hu-HU" dirty="0" err="1" smtClean="0">
                <a:solidFill>
                  <a:schemeClr val="accent3"/>
                </a:solidFill>
              </a:rPr>
              <a:t>Liberman</a:t>
            </a:r>
            <a:r>
              <a:rPr lang="hu-HU" dirty="0" smtClean="0">
                <a:solidFill>
                  <a:schemeClr val="accent3"/>
                </a:solidFill>
              </a:rPr>
              <a:t>, 2008.</a:t>
            </a:r>
            <a:endParaRPr lang="hu-HU" dirty="0">
              <a:solidFill>
                <a:schemeClr val="accent3"/>
              </a:solidFil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pic>
        <p:nvPicPr>
          <p:cNvPr id="4" name="Kép 3" descr="beolvasás0004.jpg"/>
          <p:cNvPicPr>
            <a:picLocks noChangeAspect="1"/>
          </p:cNvPicPr>
          <p:nvPr/>
        </p:nvPicPr>
        <p:blipFill>
          <a:blip r:embed="rId2" cstate="print"/>
          <a:stretch>
            <a:fillRect/>
          </a:stretch>
        </p:blipFill>
        <p:spPr>
          <a:xfrm>
            <a:off x="395536" y="1340768"/>
            <a:ext cx="8221836" cy="4392488"/>
          </a:xfrm>
          <a:prstGeom prst="rect">
            <a:avLst/>
          </a:prstGeom>
        </p:spPr>
      </p:pic>
      <p:sp>
        <p:nvSpPr>
          <p:cNvPr id="5" name="Szövegdoboz 4"/>
          <p:cNvSpPr txBox="1"/>
          <p:nvPr/>
        </p:nvSpPr>
        <p:spPr>
          <a:xfrm>
            <a:off x="5436096" y="6021288"/>
            <a:ext cx="3240360" cy="369332"/>
          </a:xfrm>
          <a:prstGeom prst="rect">
            <a:avLst/>
          </a:prstGeom>
          <a:noFill/>
        </p:spPr>
        <p:txBody>
          <a:bodyPr wrap="square" rtlCol="0">
            <a:spAutoFit/>
          </a:bodyPr>
          <a:lstStyle/>
          <a:p>
            <a:pPr algn="r"/>
            <a:r>
              <a:rPr lang="hu-HU" dirty="0" err="1" smtClean="0">
                <a:solidFill>
                  <a:schemeClr val="accent3"/>
                </a:solidFill>
              </a:rPr>
              <a:t>Liberman</a:t>
            </a:r>
            <a:r>
              <a:rPr lang="hu-HU" dirty="0" smtClean="0">
                <a:solidFill>
                  <a:schemeClr val="accent3"/>
                </a:solidFill>
              </a:rPr>
              <a:t>, 2008.</a:t>
            </a:r>
            <a:endParaRPr lang="hu-HU" dirty="0">
              <a:solidFill>
                <a:schemeClr val="accent3"/>
              </a:solidFill>
            </a:endParaRPr>
          </a:p>
        </p:txBody>
      </p:sp>
      <p:sp>
        <p:nvSpPr>
          <p:cNvPr id="6" name="Szövegdoboz 5"/>
          <p:cNvSpPr txBox="1"/>
          <p:nvPr/>
        </p:nvSpPr>
        <p:spPr>
          <a:xfrm>
            <a:off x="251520" y="260648"/>
            <a:ext cx="8424936" cy="1015663"/>
          </a:xfrm>
          <a:prstGeom prst="rect">
            <a:avLst/>
          </a:prstGeom>
          <a:noFill/>
        </p:spPr>
        <p:txBody>
          <a:bodyPr wrap="square" rtlCol="0">
            <a:spAutoFit/>
          </a:bodyPr>
          <a:lstStyle/>
          <a:p>
            <a:pPr algn="ctr"/>
            <a:r>
              <a:rPr lang="hu-HU" sz="2000" dirty="0" smtClean="0">
                <a:solidFill>
                  <a:schemeClr val="accent3"/>
                </a:solidFill>
              </a:rPr>
              <a:t>A prevenciótól a kezelésig és rehabilitációig tartó folyamat kontinuuma nem teszi lehetővé a kezelés és rehabilitáció közötti mesterséges megkülönböztetéseket</a:t>
            </a:r>
            <a:endParaRPr lang="hu-HU" sz="2000" dirty="0">
              <a:solidFill>
                <a:schemeClr val="accent3"/>
              </a:solidFil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
        <p:nvSpPr>
          <p:cNvPr id="50177" name="Rectangle 1"/>
          <p:cNvSpPr>
            <a:spLocks noChangeArrowheads="1"/>
          </p:cNvSpPr>
          <p:nvPr/>
        </p:nvSpPr>
        <p:spPr bwMode="auto">
          <a:xfrm>
            <a:off x="251520" y="390846"/>
            <a:ext cx="8532440" cy="62709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4000" b="0" i="0" u="none" strike="noStrike" cap="none" normalizeH="0" baseline="0" dirty="0" smtClean="0">
                <a:ln>
                  <a:noFill/>
                </a:ln>
                <a:solidFill>
                  <a:schemeClr val="accent3"/>
                </a:solidFill>
                <a:effectLst/>
                <a:latin typeface="Arial" pitchFamily="34" charset="0"/>
                <a:ea typeface="Times New Roman" pitchFamily="18" charset="0"/>
              </a:rPr>
              <a:t>A pszichiátria útja</a:t>
            </a:r>
          </a:p>
          <a:p>
            <a:pPr marL="0" marR="0" lvl="0" indent="0" algn="ctr" defTabSz="914400" rtl="0" eaLnBrk="1" fontAlgn="base" latinLnBrk="0" hangingPunct="1">
              <a:lnSpc>
                <a:spcPct val="100000"/>
              </a:lnSpc>
              <a:spcBef>
                <a:spcPct val="0"/>
              </a:spcBef>
              <a:spcAft>
                <a:spcPct val="0"/>
              </a:spcAft>
              <a:buClrTx/>
              <a:buSzTx/>
              <a:buFontTx/>
              <a:buNone/>
              <a:tabLst/>
            </a:pPr>
            <a:endParaRPr lang="hu-HU" sz="2400" dirty="0" smtClean="0">
              <a:solidFill>
                <a:schemeClr val="accent3"/>
              </a:solidFill>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hu-HU" sz="2400" b="0" i="0" u="none" strike="noStrike" cap="none" normalizeH="0" baseline="0" dirty="0" smtClean="0">
              <a:ln>
                <a:noFill/>
              </a:ln>
              <a:solidFill>
                <a:schemeClr val="accent3"/>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kumimoji="0" lang="hu-HU" sz="2400" b="0" i="0" u="none" strike="noStrike" cap="none" normalizeH="0" baseline="0" dirty="0" smtClean="0">
                <a:ln>
                  <a:noFill/>
                </a:ln>
                <a:solidFill>
                  <a:schemeClr val="accent3"/>
                </a:solidFill>
                <a:effectLst/>
                <a:latin typeface="Arial" pitchFamily="34" charset="0"/>
                <a:ea typeface="Times New Roman" pitchFamily="18" charset="0"/>
              </a:rPr>
              <a:t> Mentális betegek fogdában és börtönökben</a:t>
            </a:r>
            <a:endParaRPr kumimoji="0" lang="hu-HU" sz="2400" b="0" i="0" u="none" strike="noStrike" cap="none" normalizeH="0" baseline="0" dirty="0" smtClean="0">
              <a:ln>
                <a:noFill/>
              </a:ln>
              <a:solidFill>
                <a:schemeClr val="accent3"/>
              </a:solidFill>
              <a:effectLst/>
              <a:latin typeface="Arial" pitchFamily="34" charset="0"/>
              <a:ea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kumimoji="0" lang="hu-HU" sz="2400" b="0" i="0" u="none" strike="noStrike" cap="none" normalizeH="0" baseline="0" dirty="0" smtClean="0">
                <a:ln>
                  <a:noFill/>
                </a:ln>
                <a:solidFill>
                  <a:schemeClr val="accent3"/>
                </a:solidFill>
                <a:effectLst/>
                <a:latin typeface="Arial" pitchFamily="34" charset="0"/>
                <a:ea typeface="Times New Roman" pitchFamily="18" charset="0"/>
              </a:rPr>
              <a:t> Custodialis </a:t>
            </a:r>
            <a:r>
              <a:rPr kumimoji="0" lang="hu-HU" sz="2400" b="0" i="0" u="none" strike="noStrike" cap="none" normalizeH="0" baseline="0" dirty="0" smtClean="0">
                <a:ln>
                  <a:noFill/>
                </a:ln>
                <a:solidFill>
                  <a:schemeClr val="accent3"/>
                </a:solidFill>
                <a:effectLst/>
                <a:latin typeface="Arial" pitchFamily="34" charset="0"/>
                <a:ea typeface="Times New Roman" pitchFamily="18" charset="0"/>
              </a:rPr>
              <a:t>rendszer – ápolás-gondozás egy örző-gondozó   </a:t>
            </a:r>
          </a:p>
          <a:p>
            <a:pPr marL="0" marR="0" lvl="0" indent="0" algn="l" defTabSz="914400" rtl="0" eaLnBrk="0" fontAlgn="base" latinLnBrk="0" hangingPunct="0">
              <a:lnSpc>
                <a:spcPct val="150000"/>
              </a:lnSpc>
              <a:spcBef>
                <a:spcPct val="0"/>
              </a:spcBef>
              <a:spcAft>
                <a:spcPct val="0"/>
              </a:spcAft>
              <a:buClrTx/>
              <a:buSzTx/>
              <a:tabLst/>
            </a:pPr>
            <a:r>
              <a:rPr lang="hu-HU" sz="2400" dirty="0" smtClean="0">
                <a:solidFill>
                  <a:schemeClr val="accent3"/>
                </a:solidFill>
                <a:latin typeface="Arial" pitchFamily="34" charset="0"/>
                <a:ea typeface="Times New Roman" pitchFamily="18" charset="0"/>
              </a:rPr>
              <a:t>  </a:t>
            </a:r>
            <a:r>
              <a:rPr kumimoji="0" lang="hu-HU" sz="2400" b="0" i="0" u="none" strike="noStrike" cap="none" normalizeH="0" baseline="0" dirty="0" smtClean="0">
                <a:ln>
                  <a:noFill/>
                </a:ln>
                <a:solidFill>
                  <a:schemeClr val="accent3"/>
                </a:solidFill>
                <a:effectLst/>
                <a:latin typeface="Arial" pitchFamily="34" charset="0"/>
                <a:ea typeface="Times New Roman" pitchFamily="18" charset="0"/>
              </a:rPr>
              <a:t>intézményben</a:t>
            </a: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kumimoji="0" lang="hu-HU" sz="2400" b="0" i="0" u="none" strike="noStrike" cap="none" normalizeH="0" baseline="0" dirty="0" smtClean="0">
                <a:ln>
                  <a:noFill/>
                </a:ln>
                <a:solidFill>
                  <a:schemeClr val="accent3"/>
                </a:solidFill>
                <a:effectLst/>
                <a:latin typeface="Arial" pitchFamily="34" charset="0"/>
                <a:ea typeface="Times New Roman" pitchFamily="18" charset="0"/>
              </a:rPr>
              <a:t> Biológiai pszichiátria kialakulása</a:t>
            </a: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kumimoji="0" lang="hu-HU" sz="2400" b="0" i="0" u="none" strike="noStrike" cap="none" normalizeH="0" baseline="0" dirty="0" smtClean="0">
                <a:ln>
                  <a:noFill/>
                </a:ln>
                <a:solidFill>
                  <a:schemeClr val="accent3"/>
                </a:solidFill>
                <a:effectLst/>
                <a:latin typeface="Arial" pitchFamily="34" charset="0"/>
                <a:ea typeface="Times New Roman" pitchFamily="18" charset="0"/>
              </a:rPr>
              <a:t> Pszichiátriai rehabilitáció</a:t>
            </a: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kumimoji="0" lang="hu-HU" sz="2400" b="0" i="0" u="none" strike="noStrike" cap="none" normalizeH="0" baseline="0" dirty="0" smtClean="0">
                <a:ln>
                  <a:noFill/>
                </a:ln>
                <a:solidFill>
                  <a:schemeClr val="accent3"/>
                </a:solidFill>
                <a:effectLst/>
                <a:latin typeface="Arial" pitchFamily="34" charset="0"/>
                <a:ea typeface="Times New Roman" pitchFamily="18" charset="0"/>
              </a:rPr>
              <a:t> </a:t>
            </a:r>
            <a:r>
              <a:rPr kumimoji="0" lang="hu-HU" sz="2400" b="0" i="0" u="none" strike="noStrike" cap="none" normalizeH="0" baseline="0" dirty="0" err="1" smtClean="0">
                <a:ln>
                  <a:noFill/>
                </a:ln>
                <a:solidFill>
                  <a:schemeClr val="accent3"/>
                </a:solidFill>
                <a:effectLst/>
                <a:latin typeface="Arial" pitchFamily="34" charset="0"/>
                <a:ea typeface="Times New Roman" pitchFamily="18" charset="0"/>
              </a:rPr>
              <a:t>Szociálpszichiátria</a:t>
            </a:r>
            <a:r>
              <a:rPr kumimoji="0" lang="hu-HU" sz="2400" b="0" i="0" u="none" strike="noStrike" cap="none" normalizeH="0" baseline="0" dirty="0" smtClean="0">
                <a:ln>
                  <a:noFill/>
                </a:ln>
                <a:solidFill>
                  <a:schemeClr val="accent3"/>
                </a:solidFill>
                <a:effectLst/>
                <a:latin typeface="Arial" pitchFamily="34" charset="0"/>
                <a:ea typeface="Times New Roman" pitchFamily="18" charset="0"/>
              </a:rPr>
              <a:t> kialakulása – ”intézményi forradalom”</a:t>
            </a: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kumimoji="0" lang="hu-HU" sz="2400" b="0" i="0" u="none" strike="noStrike" cap="none" normalizeH="0" baseline="0" dirty="0" smtClean="0">
                <a:ln>
                  <a:noFill/>
                </a:ln>
                <a:solidFill>
                  <a:schemeClr val="accent3"/>
                </a:solidFill>
                <a:effectLst/>
                <a:latin typeface="Arial" pitchFamily="34" charset="0"/>
                <a:ea typeface="Times New Roman" pitchFamily="18" charset="0"/>
              </a:rPr>
              <a:t> </a:t>
            </a:r>
            <a:r>
              <a:rPr kumimoji="0" lang="hu-HU" sz="2400" b="0" i="0" u="none" strike="noStrike" cap="none" normalizeH="0" baseline="0" dirty="0" err="1" smtClean="0">
                <a:ln>
                  <a:noFill/>
                </a:ln>
                <a:solidFill>
                  <a:schemeClr val="accent3"/>
                </a:solidFill>
                <a:effectLst/>
                <a:latin typeface="Arial" pitchFamily="34" charset="0"/>
                <a:ea typeface="Times New Roman" pitchFamily="18" charset="0"/>
              </a:rPr>
              <a:t>Deinstitucionalizáció</a:t>
            </a:r>
            <a:r>
              <a:rPr kumimoji="0" lang="hu-HU" sz="2400" b="0" i="0" u="none" strike="noStrike" cap="none" normalizeH="0" baseline="0" dirty="0" smtClean="0">
                <a:ln>
                  <a:noFill/>
                </a:ln>
                <a:solidFill>
                  <a:schemeClr val="accent3"/>
                </a:solidFill>
                <a:effectLst/>
                <a:latin typeface="Arial" pitchFamily="34" charset="0"/>
                <a:ea typeface="Times New Roman" pitchFamily="18" charset="0"/>
              </a:rPr>
              <a:t> – </a:t>
            </a:r>
            <a:r>
              <a:rPr kumimoji="0" lang="hu-HU" sz="2400" b="0" i="0" u="none" strike="noStrike" cap="none" normalizeH="0" baseline="0" dirty="0" err="1" smtClean="0">
                <a:ln>
                  <a:noFill/>
                </a:ln>
                <a:solidFill>
                  <a:schemeClr val="accent3"/>
                </a:solidFill>
                <a:effectLst/>
                <a:latin typeface="Arial" pitchFamily="34" charset="0"/>
                <a:ea typeface="Times New Roman" pitchFamily="18" charset="0"/>
              </a:rPr>
              <a:t>antipszichiátria</a:t>
            </a:r>
            <a:r>
              <a:rPr kumimoji="0" lang="hu-HU" sz="2400" b="0" i="0" u="none" strike="noStrike" cap="none" normalizeH="0" baseline="0" dirty="0" smtClean="0">
                <a:ln>
                  <a:noFill/>
                </a:ln>
                <a:solidFill>
                  <a:schemeClr val="accent3"/>
                </a:solidFill>
                <a:effectLst/>
                <a:latin typeface="Arial" pitchFamily="34" charset="0"/>
                <a:ea typeface="Times New Roman" pitchFamily="18" charset="0"/>
              </a:rPr>
              <a:t> </a:t>
            </a: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kumimoji="0" lang="hu-HU" sz="2400" b="0" i="0" u="none" strike="noStrike" cap="none" normalizeH="0" baseline="0" dirty="0" smtClean="0">
                <a:ln>
                  <a:noFill/>
                </a:ln>
                <a:solidFill>
                  <a:schemeClr val="accent3"/>
                </a:solidFill>
                <a:effectLst/>
                <a:latin typeface="Arial" pitchFamily="34" charset="0"/>
                <a:ea typeface="Times New Roman" pitchFamily="18" charset="0"/>
              </a:rPr>
              <a:t> Közösségi pszichiátria – közösségi ellátás</a:t>
            </a:r>
            <a:endParaRPr kumimoji="0" lang="hu-HU" sz="2400" b="0" i="0" u="none" strike="noStrike" cap="none" normalizeH="0" baseline="0" dirty="0" smtClean="0">
              <a:ln>
                <a:noFill/>
              </a:ln>
              <a:solidFill>
                <a:schemeClr val="accent3"/>
              </a:solidFill>
              <a:effectLst/>
              <a:latin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hu-H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ím 1"/>
          <p:cNvSpPr>
            <a:spLocks noGrp="1"/>
          </p:cNvSpPr>
          <p:nvPr>
            <p:ph type="title"/>
          </p:nvPr>
        </p:nvSpPr>
        <p:spPr>
          <a:xfrm>
            <a:off x="0" y="228600"/>
            <a:ext cx="9144000" cy="762000"/>
          </a:xfrm>
        </p:spPr>
        <p:txBody>
          <a:bodyPr/>
          <a:lstStyle/>
          <a:p>
            <a:pPr algn="ctr"/>
            <a:r>
              <a:rPr lang="hu-HU" sz="3600" dirty="0" smtClean="0">
                <a:solidFill>
                  <a:schemeClr val="bg1"/>
                </a:solidFill>
              </a:rPr>
              <a:t>Közösségi pszichiátria – közösségi ellátás</a:t>
            </a:r>
            <a:endParaRPr lang="hu-HU" sz="3600" dirty="0">
              <a:solidFill>
                <a:schemeClr val="bg1"/>
              </a:solidFill>
            </a:endParaRPr>
          </a:p>
        </p:txBody>
      </p:sp>
      <p:sp>
        <p:nvSpPr>
          <p:cNvPr id="3" name="Tartalom helye 2"/>
          <p:cNvSpPr>
            <a:spLocks noGrp="1"/>
          </p:cNvSpPr>
          <p:nvPr>
            <p:ph idx="1"/>
          </p:nvPr>
        </p:nvSpPr>
        <p:spPr>
          <a:xfrm>
            <a:off x="228600" y="990600"/>
            <a:ext cx="8686800" cy="5486400"/>
          </a:xfrm>
        </p:spPr>
        <p:txBody>
          <a:bodyPr/>
          <a:lstStyle/>
          <a:p>
            <a:pPr>
              <a:lnSpc>
                <a:spcPct val="100000"/>
              </a:lnSpc>
            </a:pPr>
            <a:r>
              <a:rPr lang="hu-HU" sz="2400" b="1" u="sng" dirty="0" smtClean="0">
                <a:solidFill>
                  <a:schemeClr val="bg1"/>
                </a:solidFill>
              </a:rPr>
              <a:t>A korszerű gyógyszeres terápiák önmagukban nem elegendőek</a:t>
            </a:r>
            <a:r>
              <a:rPr lang="hu-HU" sz="2400" dirty="0" smtClean="0">
                <a:solidFill>
                  <a:schemeClr val="bg1"/>
                </a:solidFill>
              </a:rPr>
              <a:t> a pszichiátriai betegek kezelésére.</a:t>
            </a:r>
          </a:p>
          <a:p>
            <a:pPr>
              <a:lnSpc>
                <a:spcPct val="100000"/>
              </a:lnSpc>
            </a:pPr>
            <a:r>
              <a:rPr lang="hu-HU" sz="2400" dirty="0" smtClean="0">
                <a:solidFill>
                  <a:schemeClr val="bg1"/>
                </a:solidFill>
              </a:rPr>
              <a:t>A támasz nélkül maradó betegek kisodródnak az ellátásból.</a:t>
            </a:r>
          </a:p>
          <a:p>
            <a:pPr>
              <a:lnSpc>
                <a:spcPct val="100000"/>
              </a:lnSpc>
            </a:pPr>
            <a:r>
              <a:rPr lang="hu-HU" sz="2400" dirty="0" smtClean="0">
                <a:solidFill>
                  <a:schemeClr val="bg1"/>
                </a:solidFill>
              </a:rPr>
              <a:t>A páciensek marginalizálódnak, elszegényednek, utcára kerülnek, hajléktalanná válnak.</a:t>
            </a:r>
          </a:p>
          <a:p>
            <a:pPr>
              <a:lnSpc>
                <a:spcPct val="100000"/>
              </a:lnSpc>
            </a:pPr>
            <a:r>
              <a:rPr lang="hu-HU" sz="2400" dirty="0" smtClean="0">
                <a:solidFill>
                  <a:schemeClr val="bg1"/>
                </a:solidFill>
              </a:rPr>
              <a:t>A családban élő krónikus pszichiátriai betegek és maguk a családok is súlyos életviteli, egzisztenciális problémákkal küzdenek.</a:t>
            </a:r>
          </a:p>
          <a:p>
            <a:pPr>
              <a:lnSpc>
                <a:spcPct val="100000"/>
              </a:lnSpc>
            </a:pPr>
            <a:r>
              <a:rPr lang="hu-HU" sz="2400" b="1" u="sng" dirty="0" smtClean="0">
                <a:solidFill>
                  <a:schemeClr val="bg1"/>
                </a:solidFill>
              </a:rPr>
              <a:t>Az ellátási rendszereket a beteg életteréhez szükséges közelíteni </a:t>
            </a:r>
            <a:r>
              <a:rPr lang="hu-HU" sz="2400" dirty="0" smtClean="0">
                <a:solidFill>
                  <a:schemeClr val="bg1"/>
                </a:solidFill>
              </a:rPr>
              <a:t>és akkor tudnak hatékonyan működni, ha a tevékenységük közösségben zajlik.</a:t>
            </a:r>
          </a:p>
          <a:p>
            <a:pPr>
              <a:lnSpc>
                <a:spcPct val="100000"/>
              </a:lnSpc>
            </a:pPr>
            <a:r>
              <a:rPr lang="hu-HU" sz="2400" dirty="0" smtClean="0">
                <a:solidFill>
                  <a:schemeClr val="bg1"/>
                </a:solidFill>
              </a:rPr>
              <a:t>A közösségi ellátás </a:t>
            </a:r>
            <a:r>
              <a:rPr lang="hu-HU" sz="2400" b="1" u="sng" dirty="0" smtClean="0">
                <a:solidFill>
                  <a:schemeClr val="bg1"/>
                </a:solidFill>
              </a:rPr>
              <a:t>multidiszciplináris jellegű és a hangsúly a közösség és a professzionális team együttműködésén van</a:t>
            </a:r>
            <a:r>
              <a:rPr lang="hu-HU" sz="2400" dirty="0" smtClean="0">
                <a:solidFill>
                  <a:schemeClr val="bg1"/>
                </a:solidFill>
              </a:rPr>
              <a:t>. </a:t>
            </a:r>
            <a:endParaRPr lang="hu-HU" sz="2400" dirty="0">
              <a:solidFill>
                <a:schemeClr val="bg1"/>
              </a:solidFill>
            </a:endParaRPr>
          </a:p>
        </p:txBody>
      </p:sp>
      <p:sp>
        <p:nvSpPr>
          <p:cNvPr id="5"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pic>
        <p:nvPicPr>
          <p:cNvPr id="4" name="Kép 3" descr="beolvasás0003.jpg"/>
          <p:cNvPicPr>
            <a:picLocks noChangeAspect="1"/>
          </p:cNvPicPr>
          <p:nvPr/>
        </p:nvPicPr>
        <p:blipFill>
          <a:blip r:embed="rId2" cstate="print"/>
          <a:stretch>
            <a:fillRect/>
          </a:stretch>
        </p:blipFill>
        <p:spPr>
          <a:xfrm>
            <a:off x="1115616" y="1196752"/>
            <a:ext cx="6984776" cy="4836126"/>
          </a:xfrm>
          <a:prstGeom prst="rect">
            <a:avLst/>
          </a:prstGeom>
        </p:spPr>
      </p:pic>
      <p:sp>
        <p:nvSpPr>
          <p:cNvPr id="5" name="Szövegdoboz 4"/>
          <p:cNvSpPr txBox="1"/>
          <p:nvPr/>
        </p:nvSpPr>
        <p:spPr>
          <a:xfrm>
            <a:off x="5436096" y="6021288"/>
            <a:ext cx="3240360" cy="369332"/>
          </a:xfrm>
          <a:prstGeom prst="rect">
            <a:avLst/>
          </a:prstGeom>
          <a:noFill/>
        </p:spPr>
        <p:txBody>
          <a:bodyPr wrap="square" rtlCol="0">
            <a:spAutoFit/>
          </a:bodyPr>
          <a:lstStyle/>
          <a:p>
            <a:pPr algn="r"/>
            <a:r>
              <a:rPr lang="hu-HU" dirty="0" err="1" smtClean="0">
                <a:solidFill>
                  <a:schemeClr val="accent3"/>
                </a:solidFill>
              </a:rPr>
              <a:t>Liberman</a:t>
            </a:r>
            <a:r>
              <a:rPr lang="hu-HU" dirty="0" smtClean="0">
                <a:solidFill>
                  <a:schemeClr val="accent3"/>
                </a:solidFill>
              </a:rPr>
              <a:t>, 2008.</a:t>
            </a:r>
            <a:endParaRPr lang="hu-HU" dirty="0">
              <a:solidFill>
                <a:schemeClr val="accent3"/>
              </a:solidFill>
            </a:endParaRPr>
          </a:p>
        </p:txBody>
      </p:sp>
      <p:sp>
        <p:nvSpPr>
          <p:cNvPr id="6" name="Szövegdoboz 5"/>
          <p:cNvSpPr txBox="1"/>
          <p:nvPr/>
        </p:nvSpPr>
        <p:spPr>
          <a:xfrm>
            <a:off x="395536" y="188640"/>
            <a:ext cx="7920880" cy="523220"/>
          </a:xfrm>
          <a:prstGeom prst="rect">
            <a:avLst/>
          </a:prstGeom>
          <a:noFill/>
        </p:spPr>
        <p:txBody>
          <a:bodyPr wrap="square" rtlCol="0">
            <a:spAutoFit/>
          </a:bodyPr>
          <a:lstStyle/>
          <a:p>
            <a:pPr algn="ctr"/>
            <a:r>
              <a:rPr lang="hu-HU" sz="2800" dirty="0" smtClean="0">
                <a:solidFill>
                  <a:schemeClr val="accent3"/>
                </a:solidFill>
              </a:rPr>
              <a:t>Patológia – hanyatlás – </a:t>
            </a:r>
            <a:r>
              <a:rPr lang="hu-HU" sz="2800" dirty="0" smtClean="0">
                <a:solidFill>
                  <a:schemeClr val="accent3"/>
                </a:solidFill>
              </a:rPr>
              <a:t>korlátozottság</a:t>
            </a:r>
            <a:endParaRPr lang="hu-HU" sz="2800" dirty="0">
              <a:solidFill>
                <a:schemeClr val="accent3"/>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ea0bcb97-a277-4123-8e6a-3a8c90b2e5a0" descr="C556BEA9-0DDA-4DD7-97D5-25ECE1B16A09@intra"/>
          <p:cNvPicPr>
            <a:picLocks noChangeAspect="1" noChangeArrowheads="1"/>
          </p:cNvPicPr>
          <p:nvPr/>
        </p:nvPicPr>
        <p:blipFill>
          <a:blip r:embed="rId2" cstate="print"/>
          <a:srcRect/>
          <a:stretch>
            <a:fillRect/>
          </a:stretch>
        </p:blipFill>
        <p:spPr bwMode="auto">
          <a:xfrm>
            <a:off x="899592" y="332656"/>
            <a:ext cx="7418005" cy="5536838"/>
          </a:xfrm>
          <a:prstGeom prst="rect">
            <a:avLst/>
          </a:prstGeom>
          <a:noFill/>
          <a:ln w="9525">
            <a:noFill/>
            <a:miter lim="800000"/>
            <a:headEnd/>
            <a:tailEnd/>
          </a:ln>
        </p:spPr>
      </p:pic>
      <p:sp>
        <p:nvSpPr>
          <p:cNvPr id="7"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0482" name="Object 2"/>
          <p:cNvGraphicFramePr>
            <a:graphicFrameLocks noChangeAspect="1"/>
          </p:cNvGraphicFramePr>
          <p:nvPr>
            <p:extLst>
              <p:ext uri="{D42A27DB-BD31-4B8C-83A1-F6EECF244321}">
                <p14:modId xmlns:p14="http://schemas.microsoft.com/office/powerpoint/2010/main" xmlns="" xmlns:mv="urn:schemas-microsoft-com:mac:vml" xmlns:mc="http://schemas.openxmlformats.org/markup-compatibility/2006" xmlns:p="http://schemas.openxmlformats.org/presentationml/2006/main" xmlns:r="http://schemas.openxmlformats.org/officeDocument/2006/relationships" xmlns:a="http://schemas.openxmlformats.org/drawingml/2006/main" val="4142928805"/>
              </p:ext>
            </p:extLst>
          </p:nvPr>
        </p:nvGraphicFramePr>
        <p:xfrm>
          <a:off x="827584" y="0"/>
          <a:ext cx="7842250" cy="5089525"/>
        </p:xfrm>
        <a:graphic>
          <a:graphicData uri="http://schemas.openxmlformats.org/presentationml/2006/ole">
            <p:oleObj spid="_x0000_s8194" name="Picture" r:id="rId4" imgW="5283200" imgH="4154311" progId="Word.Picture.8">
              <p:embed/>
            </p:oleObj>
          </a:graphicData>
        </a:graphic>
      </p:graphicFrame>
      <p:sp>
        <p:nvSpPr>
          <p:cNvPr id="20483" name="Text Box 4"/>
          <p:cNvSpPr txBox="1">
            <a:spLocks noChangeArrowheads="1"/>
          </p:cNvSpPr>
          <p:nvPr/>
        </p:nvSpPr>
        <p:spPr bwMode="auto">
          <a:xfrm>
            <a:off x="467544" y="5085184"/>
            <a:ext cx="7772400" cy="830997"/>
          </a:xfrm>
          <a:prstGeom prst="rect">
            <a:avLst/>
          </a:prstGeom>
          <a:noFill/>
          <a:ln>
            <a:noFill/>
          </a:ln>
          <a:extLst>
            <a:ext uri="{909E8E84-426E-40DD-AFC4-6F175D3DCCD1}">
              <a14:hiddenFill xmlns:a14="http://schemas.microsoft.com/office/drawing/2010/main" xmlns="" xmlns:mv="urn:schemas-microsoft-com:mac:vml" xmlns:mc="http://schemas.openxmlformats.org/markup-compatibility/2006" xmlns:p="http://schemas.openxmlformats.org/presentationml/2006/main" xmlns:r="http://schemas.openxmlformats.org/officeDocument/2006/relationships" xmlns:a="http://schemas.openxmlformats.org/drawingml/2006/main">
                <a:solidFill>
                  <a:srgbClr val="FFFFFF"/>
                </a:solidFill>
              </a14:hiddenFill>
            </a:ext>
            <a:ext uri="{91240B29-F687-4F45-9708-019B960494DF}">
              <a14:hiddenLine xmlns:a14="http://schemas.microsoft.com/office/drawing/2010/main" xmlns="" xmlns:mv="urn:schemas-microsoft-com:mac:vml" xmlns:mc="http://schemas.openxmlformats.org/markup-compatibility/2006" xmlns:p="http://schemas.openxmlformats.org/presentationml/2006/main" xmlns:r="http://schemas.openxmlformats.org/officeDocument/2006/relationships" xmlns:a="http://schemas.openxmlformats.org/drawingml/2006/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charset="-128"/>
              </a:defRPr>
            </a:lvl1pPr>
            <a:lvl2pPr marL="742950" indent="-285750" eaLnBrk="0" hangingPunct="0">
              <a:defRPr sz="2400">
                <a:solidFill>
                  <a:schemeClr val="tx1"/>
                </a:solidFill>
                <a:latin typeface="Times New Roman" pitchFamily="18" charset="0"/>
                <a:ea typeface="ＭＳ Ｐゴシック" charset="-128"/>
              </a:defRPr>
            </a:lvl2pPr>
            <a:lvl3pPr marL="1143000" indent="-228600" eaLnBrk="0" hangingPunct="0">
              <a:defRPr sz="2400">
                <a:solidFill>
                  <a:schemeClr val="tx1"/>
                </a:solidFill>
                <a:latin typeface="Times New Roman" pitchFamily="18" charset="0"/>
                <a:ea typeface="ＭＳ Ｐゴシック" charset="-128"/>
              </a:defRPr>
            </a:lvl3pPr>
            <a:lvl4pPr marL="1600200" indent="-228600" eaLnBrk="0" hangingPunct="0">
              <a:defRPr sz="2400">
                <a:solidFill>
                  <a:schemeClr val="tx1"/>
                </a:solidFill>
                <a:latin typeface="Times New Roman" pitchFamily="18" charset="0"/>
                <a:ea typeface="ＭＳ Ｐゴシック" charset="-128"/>
              </a:defRPr>
            </a:lvl4pPr>
            <a:lvl5pPr marL="2057400" indent="-228600" eaLnBrk="0" hangingPunct="0">
              <a:defRPr sz="2400">
                <a:solidFill>
                  <a:schemeClr val="tx1"/>
                </a:solidFill>
                <a:latin typeface="Times New Roman" pitchFamily="18"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charset="-128"/>
              </a:defRPr>
            </a:lvl9pPr>
          </a:lstStyle>
          <a:p>
            <a:pPr algn="ctr" eaLnBrk="1" hangingPunct="1">
              <a:spcBef>
                <a:spcPct val="50000"/>
              </a:spcBef>
            </a:pPr>
            <a:r>
              <a:rPr lang="en-GB" dirty="0"/>
              <a:t>              </a:t>
            </a:r>
            <a:r>
              <a:rPr lang="hu-HU" b="1" dirty="0">
                <a:solidFill>
                  <a:schemeClr val="bg1"/>
                </a:solidFill>
                <a:latin typeface="Calibri" pitchFamily="34" charset="0"/>
              </a:rPr>
              <a:t>Szolgáltatások felépítése: az optimális arányok megtalálása. (</a:t>
            </a:r>
            <a:r>
              <a:rPr lang="en-GB" dirty="0">
                <a:solidFill>
                  <a:schemeClr val="bg1"/>
                </a:solidFill>
              </a:rPr>
              <a:t>Caldas de Almeida</a:t>
            </a:r>
            <a:r>
              <a:rPr lang="hu-HU" dirty="0">
                <a:solidFill>
                  <a:schemeClr val="bg1"/>
                </a:solidFill>
              </a:rPr>
              <a:t>, 2010)</a:t>
            </a:r>
            <a:endParaRPr lang="en-GB" dirty="0">
              <a:solidFill>
                <a:schemeClr val="bg1"/>
              </a:solidFill>
            </a:endParaRPr>
          </a:p>
        </p:txBody>
      </p:sp>
      <p:sp>
        <p:nvSpPr>
          <p:cNvPr id="4"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Tree>
    <p:extLst>
      <p:ext uri="{BB962C8B-B14F-4D97-AF65-F5344CB8AC3E}">
        <p14:creationId xmlns:p14="http://schemas.microsoft.com/office/powerpoint/2010/main" xmlns="" xmlns:mv="urn:schemas-microsoft-com:mac:vml" xmlns:mc="http://schemas.openxmlformats.org/markup-compatibility/2006" xmlns:p="http://schemas.openxmlformats.org/presentationml/2006/main" xmlns:r="http://schemas.openxmlformats.org/officeDocument/2006/relationships" xmlns:a="http://schemas.openxmlformats.org/drawingml/2006/main" val="33915906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
        <p:nvSpPr>
          <p:cNvPr id="4" name="Szövegdoboz 3"/>
          <p:cNvSpPr txBox="1"/>
          <p:nvPr/>
        </p:nvSpPr>
        <p:spPr>
          <a:xfrm>
            <a:off x="395536" y="2564904"/>
            <a:ext cx="5616624" cy="3970318"/>
          </a:xfrm>
          <a:prstGeom prst="rect">
            <a:avLst/>
          </a:prstGeom>
          <a:noFill/>
          <a:ln>
            <a:solidFill>
              <a:schemeClr val="accent3"/>
            </a:solidFill>
          </a:ln>
        </p:spPr>
        <p:txBody>
          <a:bodyPr wrap="square" rtlCol="0">
            <a:spAutoFit/>
          </a:bodyPr>
          <a:lstStyle/>
          <a:p>
            <a:pPr algn="ctr"/>
            <a:r>
              <a:rPr lang="hu-HU" dirty="0" smtClean="0">
                <a:solidFill>
                  <a:schemeClr val="accent3"/>
                </a:solidFill>
              </a:rPr>
              <a:t>Pszichiátriai intézmény</a:t>
            </a:r>
          </a:p>
          <a:p>
            <a:endParaRPr lang="hu-HU" dirty="0" smtClean="0">
              <a:solidFill>
                <a:schemeClr val="accent3"/>
              </a:solidFill>
            </a:endParaRPr>
          </a:p>
          <a:p>
            <a:endParaRPr lang="hu-HU" dirty="0" smtClean="0">
              <a:solidFill>
                <a:schemeClr val="accent3"/>
              </a:solidFill>
            </a:endParaRPr>
          </a:p>
          <a:p>
            <a:r>
              <a:rPr lang="hu-HU" dirty="0" smtClean="0">
                <a:solidFill>
                  <a:schemeClr val="accent3"/>
                </a:solidFill>
              </a:rPr>
              <a:t>      KEZELÉS</a:t>
            </a:r>
          </a:p>
          <a:p>
            <a:endParaRPr lang="hu-HU" dirty="0" smtClean="0">
              <a:solidFill>
                <a:schemeClr val="accent3"/>
              </a:solidFill>
            </a:endParaRPr>
          </a:p>
          <a:p>
            <a:r>
              <a:rPr lang="hu-HU" dirty="0" smtClean="0">
                <a:solidFill>
                  <a:schemeClr val="accent3"/>
                </a:solidFill>
              </a:rPr>
              <a:t>                                                LAKHATÁS</a:t>
            </a:r>
          </a:p>
          <a:p>
            <a:endParaRPr lang="hu-HU" dirty="0" smtClean="0">
              <a:solidFill>
                <a:schemeClr val="accent3"/>
              </a:solidFill>
            </a:endParaRPr>
          </a:p>
          <a:p>
            <a:endParaRPr lang="hu-HU" dirty="0" smtClean="0">
              <a:solidFill>
                <a:schemeClr val="accent3"/>
              </a:solidFill>
            </a:endParaRPr>
          </a:p>
          <a:p>
            <a:endParaRPr lang="hu-HU" dirty="0" smtClean="0">
              <a:solidFill>
                <a:schemeClr val="accent3"/>
              </a:solidFill>
            </a:endParaRPr>
          </a:p>
          <a:p>
            <a:r>
              <a:rPr lang="hu-HU" dirty="0" smtClean="0">
                <a:solidFill>
                  <a:schemeClr val="accent3"/>
                </a:solidFill>
              </a:rPr>
              <a:t>                  VÉDETT FOGLALKOZTATÁS</a:t>
            </a:r>
          </a:p>
          <a:p>
            <a:endParaRPr lang="hu-HU" dirty="0" smtClean="0">
              <a:solidFill>
                <a:schemeClr val="accent3"/>
              </a:solidFill>
            </a:endParaRPr>
          </a:p>
          <a:p>
            <a:endParaRPr lang="hu-HU" dirty="0" smtClean="0">
              <a:solidFill>
                <a:schemeClr val="accent3"/>
              </a:solidFill>
            </a:endParaRPr>
          </a:p>
          <a:p>
            <a:endParaRPr lang="hu-HU" dirty="0" smtClean="0">
              <a:solidFill>
                <a:schemeClr val="accent3"/>
              </a:solidFill>
            </a:endParaRPr>
          </a:p>
          <a:p>
            <a:endParaRPr lang="hu-HU" dirty="0" smtClean="0">
              <a:solidFill>
                <a:schemeClr val="accent3"/>
              </a:solidFill>
            </a:endParaRPr>
          </a:p>
        </p:txBody>
      </p:sp>
      <p:sp>
        <p:nvSpPr>
          <p:cNvPr id="6" name="Folyamatábra: Bekötés 5"/>
          <p:cNvSpPr/>
          <p:nvPr/>
        </p:nvSpPr>
        <p:spPr>
          <a:xfrm>
            <a:off x="6228184" y="2852936"/>
            <a:ext cx="2448272" cy="2232248"/>
          </a:xfrm>
          <a:prstGeom prst="flowChart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p:cNvSpPr txBox="1"/>
          <p:nvPr/>
        </p:nvSpPr>
        <p:spPr>
          <a:xfrm>
            <a:off x="6516216" y="3789040"/>
            <a:ext cx="1944216" cy="369332"/>
          </a:xfrm>
          <a:prstGeom prst="rect">
            <a:avLst/>
          </a:prstGeom>
          <a:noFill/>
        </p:spPr>
        <p:txBody>
          <a:bodyPr wrap="square" rtlCol="0">
            <a:spAutoFit/>
          </a:bodyPr>
          <a:lstStyle/>
          <a:p>
            <a:r>
              <a:rPr lang="hu-HU" dirty="0" smtClean="0">
                <a:solidFill>
                  <a:schemeClr val="accent3"/>
                </a:solidFill>
              </a:rPr>
              <a:t>SZAKORVOSOK</a:t>
            </a:r>
            <a:endParaRPr lang="hu-HU" dirty="0">
              <a:solidFill>
                <a:schemeClr val="accent3"/>
              </a:solidFill>
            </a:endParaRPr>
          </a:p>
        </p:txBody>
      </p:sp>
      <p:sp>
        <p:nvSpPr>
          <p:cNvPr id="8" name="Háromszög 7"/>
          <p:cNvSpPr/>
          <p:nvPr/>
        </p:nvSpPr>
        <p:spPr>
          <a:xfrm>
            <a:off x="395536" y="260648"/>
            <a:ext cx="5616624" cy="2304256"/>
          </a:xfrm>
          <a:prstGeom prst="triangl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5842" name="5f5ea482-11db-4884-bfc1-83eb94a379ab" descr="838178EE-65B3-4C73-8613-3AF48741DC39@intra"/>
          <p:cNvPicPr>
            <a:picLocks noChangeAspect="1" noChangeArrowheads="1"/>
          </p:cNvPicPr>
          <p:nvPr/>
        </p:nvPicPr>
        <p:blipFill>
          <a:blip r:embed="rId2" cstate="print"/>
          <a:srcRect/>
          <a:stretch>
            <a:fillRect/>
          </a:stretch>
        </p:blipFill>
        <p:spPr bwMode="auto">
          <a:xfrm>
            <a:off x="7236296" y="5373216"/>
            <a:ext cx="660631" cy="932656"/>
          </a:xfrm>
          <a:prstGeom prst="rect">
            <a:avLst/>
          </a:prstGeom>
          <a:noFill/>
          <a:ln w="9525">
            <a:noFill/>
            <a:miter lim="800000"/>
            <a:headEnd/>
            <a:tailEnd/>
          </a:ln>
        </p:spPr>
      </p:pic>
      <p:pic>
        <p:nvPicPr>
          <p:cNvPr id="35843" name="5f5ea482-11db-4884-bfc1-83eb94a379ab" descr="838178EE-65B3-4C73-8613-3AF48741DC39@intra"/>
          <p:cNvPicPr>
            <a:picLocks noChangeAspect="1" noChangeArrowheads="1"/>
          </p:cNvPicPr>
          <p:nvPr/>
        </p:nvPicPr>
        <p:blipFill>
          <a:blip r:embed="rId2" cstate="print"/>
          <a:srcRect/>
          <a:stretch>
            <a:fillRect/>
          </a:stretch>
        </p:blipFill>
        <p:spPr bwMode="auto">
          <a:xfrm>
            <a:off x="5004048" y="3356992"/>
            <a:ext cx="660631" cy="932656"/>
          </a:xfrm>
          <a:prstGeom prst="rect">
            <a:avLst/>
          </a:prstGeom>
          <a:noFill/>
          <a:ln w="9525">
            <a:noFill/>
            <a:miter lim="800000"/>
            <a:headEnd/>
            <a:tailEnd/>
          </a:ln>
        </p:spPr>
      </p:pic>
      <p:pic>
        <p:nvPicPr>
          <p:cNvPr id="35844" name="5f5ea482-11db-4884-bfc1-83eb94a379ab" descr="838178EE-65B3-4C73-8613-3AF48741DC39@intra"/>
          <p:cNvPicPr>
            <a:picLocks noChangeAspect="1" noChangeArrowheads="1"/>
          </p:cNvPicPr>
          <p:nvPr/>
        </p:nvPicPr>
        <p:blipFill>
          <a:blip r:embed="rId3" cstate="print"/>
          <a:srcRect/>
          <a:stretch>
            <a:fillRect/>
          </a:stretch>
        </p:blipFill>
        <p:spPr bwMode="auto">
          <a:xfrm>
            <a:off x="683568" y="5589240"/>
            <a:ext cx="456609" cy="644624"/>
          </a:xfrm>
          <a:prstGeom prst="rect">
            <a:avLst/>
          </a:prstGeom>
          <a:noFill/>
          <a:ln w="9525">
            <a:noFill/>
            <a:miter lim="800000"/>
            <a:headEnd/>
            <a:tailEnd/>
          </a:ln>
        </p:spPr>
      </p:pic>
      <p:pic>
        <p:nvPicPr>
          <p:cNvPr id="35845" name="5f5ea482-11db-4884-bfc1-83eb94a379ab" descr="838178EE-65B3-4C73-8613-3AF48741DC39@intra"/>
          <p:cNvPicPr>
            <a:picLocks noChangeAspect="1" noChangeArrowheads="1"/>
          </p:cNvPicPr>
          <p:nvPr/>
        </p:nvPicPr>
        <p:blipFill>
          <a:blip r:embed="rId4" cstate="print"/>
          <a:srcRect/>
          <a:stretch>
            <a:fillRect/>
          </a:stretch>
        </p:blipFill>
        <p:spPr bwMode="auto">
          <a:xfrm>
            <a:off x="4355976" y="5445224"/>
            <a:ext cx="558620" cy="788640"/>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Oval 2"/>
          <p:cNvSpPr>
            <a:spLocks noChangeArrowheads="1"/>
          </p:cNvSpPr>
          <p:nvPr/>
        </p:nvSpPr>
        <p:spPr bwMode="auto">
          <a:xfrm>
            <a:off x="5715000" y="457200"/>
            <a:ext cx="2952328" cy="1687890"/>
          </a:xfrm>
          <a:prstGeom prst="ellipse">
            <a:avLst/>
          </a:prstGeom>
          <a:solidFill>
            <a:schemeClr val="accent2">
              <a:lumMod val="50000"/>
            </a:schemeClr>
          </a:solidFill>
          <a:ln>
            <a:solidFill>
              <a:schemeClr val="accent3"/>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sz="1800" b="0" i="0" u="none" strike="noStrike" cap="none" normalizeH="0" baseline="0" dirty="0" smtClean="0">
                <a:ln>
                  <a:noFill/>
                </a:ln>
                <a:solidFill>
                  <a:schemeClr val="bg1"/>
                </a:solidFill>
                <a:effectLst/>
                <a:latin typeface="Arial" pitchFamily="34" charset="0"/>
              </a:rPr>
              <a:t>Védett Munkahelyek</a:t>
            </a:r>
          </a:p>
          <a:p>
            <a:pPr marL="0" marR="0" lvl="0" indent="0" algn="l" defTabSz="914400" rtl="0" eaLnBrk="1" fontAlgn="base" latinLnBrk="0" hangingPunct="1">
              <a:lnSpc>
                <a:spcPct val="100000"/>
              </a:lnSpc>
              <a:spcBef>
                <a:spcPct val="0"/>
              </a:spcBef>
              <a:spcAft>
                <a:spcPct val="0"/>
              </a:spcAft>
              <a:buClrTx/>
              <a:buSzTx/>
              <a:buFontTx/>
              <a:buNone/>
              <a:tabLst/>
            </a:pPr>
            <a:endParaRPr lang="hu-HU"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dirty="0" smtClean="0">
              <a:ln>
                <a:noFill/>
              </a:ln>
              <a:solidFill>
                <a:schemeClr val="tx1"/>
              </a:solidFill>
              <a:effectLst/>
              <a:latin typeface="Arial" pitchFamily="34" charset="0"/>
            </a:endParaRPr>
          </a:p>
        </p:txBody>
      </p:sp>
      <p:sp>
        <p:nvSpPr>
          <p:cNvPr id="8" name="Oval 2"/>
          <p:cNvSpPr>
            <a:spLocks noChangeArrowheads="1"/>
          </p:cNvSpPr>
          <p:nvPr/>
        </p:nvSpPr>
        <p:spPr bwMode="auto">
          <a:xfrm>
            <a:off x="1905000" y="0"/>
            <a:ext cx="3733800" cy="1687890"/>
          </a:xfrm>
          <a:prstGeom prst="ellipse">
            <a:avLst/>
          </a:prstGeom>
          <a:solidFill>
            <a:schemeClr val="accent2">
              <a:lumMod val="50000"/>
            </a:schemeClr>
          </a:solidFill>
          <a:ln>
            <a:solidFill>
              <a:schemeClr val="accent3"/>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hu-HU" dirty="0" smtClean="0">
                <a:solidFill>
                  <a:schemeClr val="bg1"/>
                </a:solidFill>
                <a:latin typeface="Arial" pitchFamily="34" charset="0"/>
              </a:rPr>
              <a:t>Pszichiátriai szociális alapellátás</a:t>
            </a:r>
            <a:endParaRPr kumimoji="0" lang="hu-HU" sz="1800" b="0" i="0" u="none" strike="noStrike" cap="none" normalizeH="0" baseline="0" dirty="0" smtClean="0">
              <a:ln>
                <a:noFill/>
              </a:ln>
              <a:solidFill>
                <a:schemeClr val="bg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hu-HU"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dirty="0" smtClean="0">
              <a:ln>
                <a:noFill/>
              </a:ln>
              <a:solidFill>
                <a:schemeClr val="tx1"/>
              </a:solidFill>
              <a:effectLst/>
              <a:latin typeface="Arial" pitchFamily="34" charset="0"/>
            </a:endParaRPr>
          </a:p>
        </p:txBody>
      </p:sp>
      <p:sp>
        <p:nvSpPr>
          <p:cNvPr id="10" name="Oval 2"/>
          <p:cNvSpPr>
            <a:spLocks noChangeArrowheads="1"/>
          </p:cNvSpPr>
          <p:nvPr/>
        </p:nvSpPr>
        <p:spPr bwMode="auto">
          <a:xfrm>
            <a:off x="6228184" y="2204864"/>
            <a:ext cx="2016224" cy="908864"/>
          </a:xfrm>
          <a:prstGeom prst="ellipse">
            <a:avLst/>
          </a:prstGeom>
          <a:solidFill>
            <a:schemeClr val="accent2">
              <a:lumMod val="50000"/>
            </a:schemeClr>
          </a:solidFill>
          <a:ln>
            <a:solidFill>
              <a:schemeClr val="accent3"/>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hu-HU" dirty="0" smtClean="0">
                <a:solidFill>
                  <a:schemeClr val="bg1"/>
                </a:solidFill>
                <a:latin typeface="Arial" pitchFamily="34" charset="0"/>
              </a:rPr>
              <a:t>Nappali ellátás</a:t>
            </a:r>
            <a:endParaRPr kumimoji="0" lang="hu-HU" sz="1800" b="0" i="0" u="none" strike="noStrike" cap="none" normalizeH="0" baseline="0" dirty="0" smtClean="0">
              <a:ln>
                <a:noFill/>
              </a:ln>
              <a:solidFill>
                <a:schemeClr val="tx1"/>
              </a:solidFill>
              <a:effectLst/>
              <a:latin typeface="Arial" pitchFamily="34" charset="0"/>
            </a:endParaRPr>
          </a:p>
        </p:txBody>
      </p:sp>
      <p:sp>
        <p:nvSpPr>
          <p:cNvPr id="11" name="Oval 2"/>
          <p:cNvSpPr>
            <a:spLocks noChangeArrowheads="1"/>
          </p:cNvSpPr>
          <p:nvPr/>
        </p:nvSpPr>
        <p:spPr bwMode="auto">
          <a:xfrm>
            <a:off x="4267200" y="5013176"/>
            <a:ext cx="2667000" cy="908864"/>
          </a:xfrm>
          <a:prstGeom prst="ellipse">
            <a:avLst/>
          </a:prstGeom>
          <a:solidFill>
            <a:schemeClr val="accent2">
              <a:lumMod val="50000"/>
            </a:schemeClr>
          </a:solidFill>
          <a:ln>
            <a:solidFill>
              <a:schemeClr val="accent3"/>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hu-HU" dirty="0" smtClean="0">
                <a:solidFill>
                  <a:schemeClr val="bg1"/>
                </a:solidFill>
                <a:latin typeface="Arial" pitchFamily="34" charset="0"/>
              </a:rPr>
              <a:t>Otthoni szakápolás</a:t>
            </a:r>
            <a:endParaRPr kumimoji="0" lang="hu-HU" sz="1800" b="0" i="0" u="none" strike="noStrike" cap="none" normalizeH="0" baseline="0" dirty="0" smtClean="0">
              <a:ln>
                <a:noFill/>
              </a:ln>
              <a:solidFill>
                <a:schemeClr val="tx1"/>
              </a:solidFill>
              <a:effectLst/>
              <a:latin typeface="Arial" pitchFamily="34" charset="0"/>
            </a:endParaRPr>
          </a:p>
        </p:txBody>
      </p:sp>
      <p:sp>
        <p:nvSpPr>
          <p:cNvPr id="12" name="Oval 2"/>
          <p:cNvSpPr>
            <a:spLocks noChangeArrowheads="1"/>
          </p:cNvSpPr>
          <p:nvPr/>
        </p:nvSpPr>
        <p:spPr bwMode="auto">
          <a:xfrm>
            <a:off x="7010400" y="5410200"/>
            <a:ext cx="2133600" cy="1298377"/>
          </a:xfrm>
          <a:prstGeom prst="ellipse">
            <a:avLst/>
          </a:prstGeom>
          <a:solidFill>
            <a:schemeClr val="accent2">
              <a:lumMod val="50000"/>
            </a:schemeClr>
          </a:solidFill>
          <a:ln>
            <a:solidFill>
              <a:schemeClr val="accent3"/>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hu-HU" dirty="0" smtClean="0">
                <a:solidFill>
                  <a:schemeClr val="bg1"/>
                </a:solidFill>
                <a:latin typeface="Arial" pitchFamily="34" charset="0"/>
              </a:rPr>
              <a:t>Járóbeteg szakellátás/ambulancia</a:t>
            </a:r>
            <a:endParaRPr kumimoji="0" lang="hu-HU" sz="1800" b="0" i="0" u="none" strike="noStrike" cap="none" normalizeH="0" baseline="0" dirty="0" smtClean="0">
              <a:ln>
                <a:noFill/>
              </a:ln>
              <a:solidFill>
                <a:schemeClr val="tx1"/>
              </a:solidFill>
              <a:effectLst/>
              <a:latin typeface="Arial" pitchFamily="34" charset="0"/>
            </a:endParaRPr>
          </a:p>
        </p:txBody>
      </p:sp>
      <p:sp>
        <p:nvSpPr>
          <p:cNvPr id="13" name="Oval 2"/>
          <p:cNvSpPr>
            <a:spLocks noChangeArrowheads="1"/>
          </p:cNvSpPr>
          <p:nvPr/>
        </p:nvSpPr>
        <p:spPr bwMode="auto">
          <a:xfrm>
            <a:off x="4191000" y="6096000"/>
            <a:ext cx="2743200" cy="519351"/>
          </a:xfrm>
          <a:prstGeom prst="ellipse">
            <a:avLst/>
          </a:prstGeom>
          <a:solidFill>
            <a:schemeClr val="accent2">
              <a:lumMod val="50000"/>
            </a:schemeClr>
          </a:solidFill>
          <a:ln>
            <a:solidFill>
              <a:schemeClr val="accent3"/>
            </a:solidFill>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hu-HU" dirty="0" smtClean="0">
                <a:solidFill>
                  <a:schemeClr val="bg1"/>
                </a:solidFill>
                <a:latin typeface="Arial" pitchFamily="34" charset="0"/>
              </a:rPr>
              <a:t>Ideggondozó</a:t>
            </a:r>
            <a:endParaRPr kumimoji="0" lang="hu-HU" sz="1800" b="0" i="0" u="none" strike="noStrike" cap="none" normalizeH="0" baseline="0" dirty="0" smtClean="0">
              <a:ln>
                <a:noFill/>
              </a:ln>
              <a:solidFill>
                <a:schemeClr val="tx1"/>
              </a:solidFill>
              <a:effectLst/>
              <a:latin typeface="Arial" pitchFamily="34" charset="0"/>
            </a:endParaRPr>
          </a:p>
        </p:txBody>
      </p:sp>
      <p:sp>
        <p:nvSpPr>
          <p:cNvPr id="14"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
        <p:nvSpPr>
          <p:cNvPr id="15" name="Szövegdoboz 14"/>
          <p:cNvSpPr txBox="1"/>
          <p:nvPr/>
        </p:nvSpPr>
        <p:spPr>
          <a:xfrm>
            <a:off x="6588224" y="3212976"/>
            <a:ext cx="2160240" cy="369332"/>
          </a:xfrm>
          <a:prstGeom prst="rect">
            <a:avLst/>
          </a:prstGeom>
          <a:noFill/>
          <a:ln>
            <a:solidFill>
              <a:schemeClr val="bg1"/>
            </a:solidFill>
          </a:ln>
        </p:spPr>
        <p:txBody>
          <a:bodyPr wrap="square" rtlCol="0">
            <a:spAutoFit/>
          </a:bodyPr>
          <a:lstStyle/>
          <a:p>
            <a:r>
              <a:rPr lang="hu-HU" dirty="0" smtClean="0">
                <a:solidFill>
                  <a:schemeClr val="bg1"/>
                </a:solidFill>
              </a:rPr>
              <a:t>Lakóotthonok</a:t>
            </a:r>
            <a:endParaRPr lang="hu-HU" dirty="0">
              <a:solidFill>
                <a:schemeClr val="bg1"/>
              </a:solidFill>
            </a:endParaRPr>
          </a:p>
        </p:txBody>
      </p:sp>
      <p:sp>
        <p:nvSpPr>
          <p:cNvPr id="16" name="Szövegdoboz 15"/>
          <p:cNvSpPr txBox="1"/>
          <p:nvPr/>
        </p:nvSpPr>
        <p:spPr>
          <a:xfrm>
            <a:off x="6444208" y="3861048"/>
            <a:ext cx="2160240" cy="369332"/>
          </a:xfrm>
          <a:prstGeom prst="rect">
            <a:avLst/>
          </a:prstGeom>
          <a:noFill/>
          <a:ln>
            <a:solidFill>
              <a:schemeClr val="bg1"/>
            </a:solidFill>
          </a:ln>
        </p:spPr>
        <p:txBody>
          <a:bodyPr wrap="square" rtlCol="0">
            <a:spAutoFit/>
          </a:bodyPr>
          <a:lstStyle/>
          <a:p>
            <a:r>
              <a:rPr lang="hu-HU" dirty="0" smtClean="0">
                <a:solidFill>
                  <a:schemeClr val="bg1"/>
                </a:solidFill>
              </a:rPr>
              <a:t>Védett lakások</a:t>
            </a:r>
            <a:endParaRPr lang="hu-HU" dirty="0">
              <a:solidFill>
                <a:schemeClr val="bg1"/>
              </a:solidFill>
            </a:endParaRPr>
          </a:p>
        </p:txBody>
      </p:sp>
      <p:sp>
        <p:nvSpPr>
          <p:cNvPr id="17" name="Szövegdoboz 16"/>
          <p:cNvSpPr txBox="1"/>
          <p:nvPr/>
        </p:nvSpPr>
        <p:spPr>
          <a:xfrm>
            <a:off x="6732240" y="4653136"/>
            <a:ext cx="2160240" cy="369332"/>
          </a:xfrm>
          <a:prstGeom prst="rect">
            <a:avLst/>
          </a:prstGeom>
          <a:noFill/>
          <a:ln>
            <a:solidFill>
              <a:schemeClr val="bg1"/>
            </a:solidFill>
          </a:ln>
        </p:spPr>
        <p:txBody>
          <a:bodyPr wrap="square" rtlCol="0">
            <a:spAutoFit/>
          </a:bodyPr>
          <a:lstStyle/>
          <a:p>
            <a:r>
              <a:rPr lang="hu-HU" dirty="0" smtClean="0">
                <a:solidFill>
                  <a:schemeClr val="bg1"/>
                </a:solidFill>
              </a:rPr>
              <a:t>Családi gondozás</a:t>
            </a:r>
            <a:endParaRPr lang="hu-HU" dirty="0">
              <a:solidFill>
                <a:schemeClr val="bg1"/>
              </a:solidFill>
            </a:endParaRPr>
          </a:p>
        </p:txBody>
      </p:sp>
      <p:sp>
        <p:nvSpPr>
          <p:cNvPr id="18" name="Szövegdoboz 17"/>
          <p:cNvSpPr txBox="1"/>
          <p:nvPr/>
        </p:nvSpPr>
        <p:spPr>
          <a:xfrm>
            <a:off x="251520" y="2420888"/>
            <a:ext cx="1728192" cy="3693319"/>
          </a:xfrm>
          <a:prstGeom prst="rect">
            <a:avLst/>
          </a:prstGeom>
          <a:noFill/>
          <a:ln>
            <a:solidFill>
              <a:schemeClr val="bg1"/>
            </a:solidFill>
          </a:ln>
        </p:spPr>
        <p:txBody>
          <a:bodyPr wrap="square" rtlCol="0">
            <a:spAutoFit/>
          </a:bodyPr>
          <a:lstStyle/>
          <a:p>
            <a:r>
              <a:rPr lang="hu-HU" dirty="0" smtClean="0">
                <a:solidFill>
                  <a:schemeClr val="bg1"/>
                </a:solidFill>
              </a:rPr>
              <a:t>Pszichiátriai Klinika/osztály</a:t>
            </a:r>
          </a:p>
          <a:p>
            <a:endParaRPr lang="hu-HU" dirty="0" smtClean="0">
              <a:solidFill>
                <a:schemeClr val="bg1"/>
              </a:solidFill>
            </a:endParaRPr>
          </a:p>
          <a:p>
            <a:r>
              <a:rPr lang="hu-HU" dirty="0" smtClean="0">
                <a:solidFill>
                  <a:schemeClr val="bg1"/>
                </a:solidFill>
              </a:rPr>
              <a:t>Akut kezelés</a:t>
            </a:r>
          </a:p>
          <a:p>
            <a:r>
              <a:rPr lang="hu-HU" dirty="0" smtClean="0">
                <a:solidFill>
                  <a:schemeClr val="bg1"/>
                </a:solidFill>
              </a:rPr>
              <a:t>Krízis-intervenció</a:t>
            </a:r>
          </a:p>
          <a:p>
            <a:r>
              <a:rPr lang="hu-HU" dirty="0" smtClean="0">
                <a:solidFill>
                  <a:schemeClr val="bg1"/>
                </a:solidFill>
              </a:rPr>
              <a:t>Részleges rehabilitáció</a:t>
            </a:r>
          </a:p>
          <a:p>
            <a:endParaRPr lang="hu-HU" dirty="0" smtClean="0">
              <a:solidFill>
                <a:schemeClr val="bg1"/>
              </a:solidFill>
            </a:endParaRPr>
          </a:p>
          <a:p>
            <a:endParaRPr lang="hu-HU" dirty="0" smtClean="0">
              <a:solidFill>
                <a:schemeClr val="bg1"/>
              </a:solidFill>
            </a:endParaRPr>
          </a:p>
          <a:p>
            <a:endParaRPr lang="hu-HU" dirty="0" smtClean="0">
              <a:solidFill>
                <a:schemeClr val="bg1"/>
              </a:solidFill>
            </a:endParaRPr>
          </a:p>
          <a:p>
            <a:endParaRPr lang="hu-HU" dirty="0" smtClean="0">
              <a:solidFill>
                <a:schemeClr val="bg1"/>
              </a:solidFill>
            </a:endParaRPr>
          </a:p>
          <a:p>
            <a:endParaRPr lang="hu-HU" dirty="0">
              <a:solidFill>
                <a:schemeClr val="bg1"/>
              </a:solidFill>
            </a:endParaRPr>
          </a:p>
        </p:txBody>
      </p:sp>
      <p:sp>
        <p:nvSpPr>
          <p:cNvPr id="19" name="Szövegdoboz 18"/>
          <p:cNvSpPr txBox="1"/>
          <p:nvPr/>
        </p:nvSpPr>
        <p:spPr>
          <a:xfrm>
            <a:off x="2123728" y="4365104"/>
            <a:ext cx="1944216" cy="2031325"/>
          </a:xfrm>
          <a:prstGeom prst="rect">
            <a:avLst/>
          </a:prstGeom>
          <a:noFill/>
          <a:ln>
            <a:solidFill>
              <a:schemeClr val="bg1"/>
            </a:solidFill>
          </a:ln>
        </p:spPr>
        <p:txBody>
          <a:bodyPr wrap="square" rtlCol="0">
            <a:spAutoFit/>
          </a:bodyPr>
          <a:lstStyle/>
          <a:p>
            <a:r>
              <a:rPr lang="hu-HU" dirty="0" smtClean="0">
                <a:solidFill>
                  <a:schemeClr val="bg1"/>
                </a:solidFill>
              </a:rPr>
              <a:t>Pszichiátriai betegek rehabilitációs intézménye</a:t>
            </a:r>
          </a:p>
          <a:p>
            <a:endParaRPr lang="hu-HU" dirty="0" smtClean="0">
              <a:solidFill>
                <a:schemeClr val="bg1"/>
              </a:solidFill>
            </a:endParaRPr>
          </a:p>
          <a:p>
            <a:endParaRPr lang="hu-HU" dirty="0" smtClean="0">
              <a:solidFill>
                <a:schemeClr val="bg1"/>
              </a:solidFill>
            </a:endParaRPr>
          </a:p>
          <a:p>
            <a:endParaRPr lang="hu-HU" dirty="0">
              <a:solidFill>
                <a:schemeClr val="bg1"/>
              </a:solidFill>
            </a:endParaRPr>
          </a:p>
        </p:txBody>
      </p:sp>
      <p:sp>
        <p:nvSpPr>
          <p:cNvPr id="20" name="Háromszög 19"/>
          <p:cNvSpPr/>
          <p:nvPr/>
        </p:nvSpPr>
        <p:spPr>
          <a:xfrm>
            <a:off x="251520" y="980728"/>
            <a:ext cx="1728192" cy="1440160"/>
          </a:xfrm>
          <a:prstGeom prst="triangle">
            <a:avLst/>
          </a:prstGeom>
          <a:solidFill>
            <a:srgbClr val="00206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Háromszög 20"/>
          <p:cNvSpPr/>
          <p:nvPr/>
        </p:nvSpPr>
        <p:spPr>
          <a:xfrm>
            <a:off x="2123728" y="3429000"/>
            <a:ext cx="1944216" cy="936104"/>
          </a:xfrm>
          <a:prstGeom prst="triangle">
            <a:avLst/>
          </a:prstGeom>
          <a:solidFill>
            <a:srgbClr val="00206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cxnSp>
        <p:nvCxnSpPr>
          <p:cNvPr id="23" name="Egyenes összekötő nyíllal 22"/>
          <p:cNvCxnSpPr/>
          <p:nvPr/>
        </p:nvCxnSpPr>
        <p:spPr>
          <a:xfrm flipH="1" flipV="1">
            <a:off x="4067944" y="1628800"/>
            <a:ext cx="288032" cy="36004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26" name="Egyenes összekötő nyíllal 25"/>
          <p:cNvCxnSpPr/>
          <p:nvPr/>
        </p:nvCxnSpPr>
        <p:spPr>
          <a:xfrm flipV="1">
            <a:off x="5292080" y="1628800"/>
            <a:ext cx="720080" cy="5040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Egyenes összekötő nyíllal 27"/>
          <p:cNvCxnSpPr>
            <a:endCxn id="10" idx="2"/>
          </p:cNvCxnSpPr>
          <p:nvPr/>
        </p:nvCxnSpPr>
        <p:spPr>
          <a:xfrm>
            <a:off x="5292080" y="2492896"/>
            <a:ext cx="936104" cy="16640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0" name="Egyenes összekötő nyíllal 29"/>
          <p:cNvCxnSpPr/>
          <p:nvPr/>
        </p:nvCxnSpPr>
        <p:spPr>
          <a:xfrm>
            <a:off x="5292080" y="2996952"/>
            <a:ext cx="1224136" cy="21602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Egyenes összekötő nyíllal 31"/>
          <p:cNvCxnSpPr/>
          <p:nvPr/>
        </p:nvCxnSpPr>
        <p:spPr>
          <a:xfrm>
            <a:off x="5220072" y="3212976"/>
            <a:ext cx="1224136" cy="64807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6" name="Egyenes összekötő nyíllal 35"/>
          <p:cNvCxnSpPr/>
          <p:nvPr/>
        </p:nvCxnSpPr>
        <p:spPr>
          <a:xfrm>
            <a:off x="5220072" y="3356992"/>
            <a:ext cx="1728192" cy="1296144"/>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8" name="Egyenes összekötő nyíllal 37"/>
          <p:cNvCxnSpPr/>
          <p:nvPr/>
        </p:nvCxnSpPr>
        <p:spPr>
          <a:xfrm>
            <a:off x="5220072" y="3501008"/>
            <a:ext cx="1944216" cy="223224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0" name="Egyenes összekötő nyíllal 39"/>
          <p:cNvCxnSpPr/>
          <p:nvPr/>
        </p:nvCxnSpPr>
        <p:spPr>
          <a:xfrm>
            <a:off x="4788024" y="3501008"/>
            <a:ext cx="360040" cy="144016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3" name="Egyenes összekötő nyíllal 42"/>
          <p:cNvCxnSpPr/>
          <p:nvPr/>
        </p:nvCxnSpPr>
        <p:spPr>
          <a:xfrm flipH="1">
            <a:off x="4427984" y="3436889"/>
            <a:ext cx="88845" cy="2512391"/>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5" name="Egyenes összekötő nyíllal 44"/>
          <p:cNvCxnSpPr/>
          <p:nvPr/>
        </p:nvCxnSpPr>
        <p:spPr>
          <a:xfrm flipH="1">
            <a:off x="3419872" y="3140968"/>
            <a:ext cx="342038" cy="46805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7" name="Egyenes összekötő nyíllal 46"/>
          <p:cNvCxnSpPr/>
          <p:nvPr/>
        </p:nvCxnSpPr>
        <p:spPr>
          <a:xfrm flipH="1">
            <a:off x="1979712" y="2492896"/>
            <a:ext cx="1656184" cy="43204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0242" name="5f5ea482-11db-4884-bfc1-83eb94a379ab" descr="838178EE-65B3-4C73-8613-3AF48741DC39@intra"/>
          <p:cNvPicPr>
            <a:picLocks noChangeAspect="1" noChangeArrowheads="1"/>
          </p:cNvPicPr>
          <p:nvPr/>
        </p:nvPicPr>
        <p:blipFill>
          <a:blip r:embed="rId2" cstate="print"/>
          <a:srcRect/>
          <a:stretch>
            <a:fillRect/>
          </a:stretch>
        </p:blipFill>
        <p:spPr bwMode="auto">
          <a:xfrm>
            <a:off x="3779912" y="1916832"/>
            <a:ext cx="1457325" cy="2057400"/>
          </a:xfrm>
          <a:prstGeom prst="rect">
            <a:avLst/>
          </a:prstGeom>
          <a:noFill/>
          <a:ln w="57150">
            <a:solidFill>
              <a:schemeClr val="tx1"/>
            </a:solidFill>
            <a:miter lim="800000"/>
            <a:headEnd/>
            <a:tailEnd/>
          </a:ln>
        </p:spPr>
      </p:pic>
    </p:spTree>
  </p:cSld>
  <p:clrMapOvr>
    <a:masterClrMapping/>
  </p:clrMapOv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52400"/>
            <a:ext cx="8077200" cy="838200"/>
          </a:xfrm>
        </p:spPr>
        <p:txBody>
          <a:bodyPr/>
          <a:lstStyle/>
          <a:p>
            <a:pPr algn="ctr"/>
            <a:r>
              <a:rPr lang="hu-HU" dirty="0" smtClean="0">
                <a:solidFill>
                  <a:schemeClr val="bg1"/>
                </a:solidFill>
              </a:rPr>
              <a:t>Az MPT javaslatai/1.</a:t>
            </a:r>
            <a:endParaRPr lang="hu-HU" dirty="0">
              <a:solidFill>
                <a:schemeClr val="bg1"/>
              </a:solidFill>
            </a:endParaRPr>
          </a:p>
        </p:txBody>
      </p:sp>
      <p:sp>
        <p:nvSpPr>
          <p:cNvPr id="3" name="Tartalom helye 2"/>
          <p:cNvSpPr>
            <a:spLocks noGrp="1"/>
          </p:cNvSpPr>
          <p:nvPr>
            <p:ph idx="1"/>
          </p:nvPr>
        </p:nvSpPr>
        <p:spPr>
          <a:xfrm>
            <a:off x="467544" y="1524000"/>
            <a:ext cx="8077200" cy="5029200"/>
          </a:xfrm>
        </p:spPr>
        <p:txBody>
          <a:bodyPr/>
          <a:lstStyle/>
          <a:p>
            <a:pPr>
              <a:lnSpc>
                <a:spcPct val="100000"/>
              </a:lnSpc>
            </a:pPr>
            <a:r>
              <a:rPr lang="hu-HU" sz="2400" dirty="0" smtClean="0">
                <a:solidFill>
                  <a:schemeClr val="bg1"/>
                </a:solidFill>
              </a:rPr>
              <a:t>A tartós bentlakást nyújtó szakosított szociális intézmények fenntartható jövőképe</a:t>
            </a:r>
          </a:p>
          <a:p>
            <a:pPr lvl="1"/>
            <a:r>
              <a:rPr lang="hu-HU" sz="2000" dirty="0" smtClean="0">
                <a:solidFill>
                  <a:schemeClr val="bg1"/>
                </a:solidFill>
              </a:rPr>
              <a:t>gazdasági, szakmai, jogi, etikai és társadalmi szempontból</a:t>
            </a:r>
          </a:p>
          <a:p>
            <a:pPr lvl="1"/>
            <a:r>
              <a:rPr lang="hu-HU" sz="2000" dirty="0" smtClean="0">
                <a:solidFill>
                  <a:schemeClr val="bg1"/>
                </a:solidFill>
              </a:rPr>
              <a:t>kizárólag az átalakulóban lévő szociális és egészségügyi intézményrendszer többi elemével összhangban tervezhető. </a:t>
            </a:r>
          </a:p>
          <a:p>
            <a:pPr>
              <a:lnSpc>
                <a:spcPct val="100000"/>
              </a:lnSpc>
            </a:pPr>
            <a:r>
              <a:rPr lang="hu-HU" sz="2400" dirty="0" smtClean="0">
                <a:solidFill>
                  <a:schemeClr val="bg1"/>
                </a:solidFill>
              </a:rPr>
              <a:t>A krónikus mentális betegséggel élők egészségügyi és szociális ellátásának a habilitációt és rehabilitációt, a lehetséges mértékű felépülést kell céloznia és szolgálnia.</a:t>
            </a:r>
          </a:p>
          <a:p>
            <a:pPr>
              <a:lnSpc>
                <a:spcPct val="100000"/>
              </a:lnSpc>
            </a:pPr>
            <a:r>
              <a:rPr lang="hu-HU" sz="2400" dirty="0" smtClean="0">
                <a:solidFill>
                  <a:schemeClr val="bg1"/>
                </a:solidFill>
              </a:rPr>
              <a:t>Az egyoldalú biológiai–medikális szemlélettől a pszicho-szociális szemlélet felé való elmozdulás nélkülözhetetlen és elkerülhetetlen. </a:t>
            </a:r>
          </a:p>
          <a:p>
            <a:pPr>
              <a:lnSpc>
                <a:spcPct val="100000"/>
              </a:lnSpc>
            </a:pPr>
            <a:endParaRPr lang="hu-HU" sz="2400" dirty="0" smtClean="0">
              <a:solidFill>
                <a:schemeClr val="bg1"/>
              </a:solidFill>
            </a:endParaRPr>
          </a:p>
          <a:p>
            <a:pPr>
              <a:lnSpc>
                <a:spcPct val="100000"/>
              </a:lnSpc>
            </a:pPr>
            <a:endParaRPr lang="hu-HU" sz="1800" dirty="0" smtClean="0">
              <a:solidFill>
                <a:schemeClr val="bg1"/>
              </a:solidFill>
            </a:endParaRPr>
          </a:p>
          <a:p>
            <a:pPr>
              <a:lnSpc>
                <a:spcPct val="100000"/>
              </a:lnSpc>
            </a:pPr>
            <a:endParaRPr lang="hu-HU" sz="1800" dirty="0" smtClean="0">
              <a:solidFill>
                <a:schemeClr val="bg1"/>
              </a:solidFill>
            </a:endParaRPr>
          </a:p>
        </p:txBody>
      </p:sp>
      <p:sp>
        <p:nvSpPr>
          <p:cNvPr id="5"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xfrm>
            <a:off x="539750" y="152401"/>
            <a:ext cx="8229600" cy="1295400"/>
          </a:xfrm>
        </p:spPr>
        <p:txBody>
          <a:bodyPr/>
          <a:lstStyle/>
          <a:p>
            <a:pPr algn="ctr"/>
            <a:r>
              <a:rPr lang="hu-HU" sz="4000" dirty="0" smtClean="0">
                <a:solidFill>
                  <a:schemeClr val="bg1"/>
                </a:solidFill>
              </a:rPr>
              <a:t/>
            </a:r>
            <a:br>
              <a:rPr lang="hu-HU" sz="4000" dirty="0" smtClean="0">
                <a:solidFill>
                  <a:schemeClr val="bg1"/>
                </a:solidFill>
              </a:rPr>
            </a:br>
            <a:r>
              <a:rPr lang="hu-HU" sz="4000" dirty="0">
                <a:solidFill>
                  <a:schemeClr val="bg1"/>
                </a:solidFill>
              </a:rPr>
              <a:t> Pszichiátriai Betegek Otthona</a:t>
            </a:r>
            <a:br>
              <a:rPr lang="hu-HU" sz="4000" dirty="0">
                <a:solidFill>
                  <a:schemeClr val="bg1"/>
                </a:solidFill>
              </a:rPr>
            </a:br>
            <a:r>
              <a:rPr lang="hu-HU" sz="4000" dirty="0">
                <a:solidFill>
                  <a:schemeClr val="bg1"/>
                </a:solidFill>
              </a:rPr>
              <a:t> Szentgotthárd</a:t>
            </a:r>
          </a:p>
        </p:txBody>
      </p:sp>
      <p:pic>
        <p:nvPicPr>
          <p:cNvPr id="50183" name="Kép 6" descr="régi szoci.jpg"/>
          <p:cNvPicPr>
            <a:picLocks noGrp="1" noChangeAspect="1"/>
          </p:cNvPicPr>
          <p:nvPr>
            <p:ph type="body" sz="half" idx="1"/>
          </p:nvPr>
        </p:nvPicPr>
        <p:blipFill>
          <a:blip r:embed="rId3" cstate="print"/>
          <a:srcRect/>
          <a:stretch>
            <a:fillRect/>
          </a:stretch>
        </p:blipFill>
        <p:spPr>
          <a:xfrm>
            <a:off x="468313" y="2565400"/>
            <a:ext cx="4035425" cy="2879725"/>
          </a:xfrm>
          <a:noFill/>
          <a:ln/>
        </p:spPr>
      </p:pic>
      <p:pic>
        <p:nvPicPr>
          <p:cNvPr id="50184" name="Kép 7" descr="P1000106.JPG"/>
          <p:cNvPicPr>
            <a:picLocks noGrp="1" noChangeAspect="1"/>
          </p:cNvPicPr>
          <p:nvPr>
            <p:ph type="body" sz="half" idx="2"/>
          </p:nvPr>
        </p:nvPicPr>
        <p:blipFill>
          <a:blip r:embed="rId4" cstate="print"/>
          <a:srcRect/>
          <a:stretch>
            <a:fillRect/>
          </a:stretch>
        </p:blipFill>
        <p:spPr>
          <a:xfrm>
            <a:off x="4699000" y="2486025"/>
            <a:ext cx="3935413" cy="2951163"/>
          </a:xfrm>
          <a:noFill/>
          <a:ln/>
        </p:spPr>
      </p:pic>
      <p:sp>
        <p:nvSpPr>
          <p:cNvPr id="6"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0"/>
            <a:ext cx="8077200" cy="685800"/>
          </a:xfrm>
        </p:spPr>
        <p:txBody>
          <a:bodyPr/>
          <a:lstStyle/>
          <a:p>
            <a:pPr algn="ctr"/>
            <a:r>
              <a:rPr lang="hu-HU" dirty="0" smtClean="0">
                <a:solidFill>
                  <a:schemeClr val="bg1"/>
                </a:solidFill>
              </a:rPr>
              <a:t>Az MPT javaslatai/2.</a:t>
            </a:r>
            <a:endParaRPr lang="hu-HU" dirty="0"/>
          </a:p>
        </p:txBody>
      </p:sp>
      <p:sp>
        <p:nvSpPr>
          <p:cNvPr id="3" name="Tartalom helye 2"/>
          <p:cNvSpPr>
            <a:spLocks noGrp="1"/>
          </p:cNvSpPr>
          <p:nvPr>
            <p:ph idx="1"/>
          </p:nvPr>
        </p:nvSpPr>
        <p:spPr>
          <a:xfrm>
            <a:off x="457200" y="762000"/>
            <a:ext cx="8077200" cy="5638800"/>
          </a:xfrm>
        </p:spPr>
        <p:txBody>
          <a:bodyPr/>
          <a:lstStyle/>
          <a:p>
            <a:pPr>
              <a:lnSpc>
                <a:spcPct val="100000"/>
              </a:lnSpc>
            </a:pPr>
            <a:r>
              <a:rPr lang="hu-HU" sz="2000" dirty="0" smtClean="0">
                <a:solidFill>
                  <a:schemeClr val="bg1"/>
                </a:solidFill>
              </a:rPr>
              <a:t>Az egyéniesített és szükségletalapú ellátások nyújtásának érdekében </a:t>
            </a:r>
          </a:p>
          <a:p>
            <a:pPr lvl="1"/>
            <a:r>
              <a:rPr lang="hu-HU" sz="1600" dirty="0" smtClean="0">
                <a:solidFill>
                  <a:schemeClr val="bg1"/>
                </a:solidFill>
              </a:rPr>
              <a:t>a létszámnormatívák áttekintésével és a finanszírozási rendszer átalakításával</a:t>
            </a:r>
          </a:p>
          <a:p>
            <a:pPr lvl="1"/>
            <a:r>
              <a:rPr lang="hu-HU" sz="1600" dirty="0" smtClean="0">
                <a:solidFill>
                  <a:schemeClr val="bg1"/>
                </a:solidFill>
              </a:rPr>
              <a:t>lehetővé és fenntarthatóvá kell tenni az otthonokban nyújtott speciális, korszerű és szakmailag indokolt szociális és egészségügyi szakellátások nyújtását.</a:t>
            </a:r>
          </a:p>
          <a:p>
            <a:pPr>
              <a:lnSpc>
                <a:spcPct val="100000"/>
              </a:lnSpc>
            </a:pPr>
            <a:r>
              <a:rPr lang="hu-HU" sz="2000" dirty="0" smtClean="0">
                <a:solidFill>
                  <a:schemeClr val="bg1"/>
                </a:solidFill>
              </a:rPr>
              <a:t>Azoknak, akiknél már nincs visszaút az intézményrendszerből a közösségi ellátás felé, a lehetséges mértékű rehabilitációját, ill. foglalkoztatását az adott intézményen belüli fejlesztéssel lehessen fenntarthatóan megoldani.</a:t>
            </a:r>
          </a:p>
          <a:p>
            <a:pPr>
              <a:lnSpc>
                <a:spcPct val="100000"/>
              </a:lnSpc>
            </a:pPr>
            <a:r>
              <a:rPr lang="hu-HU" sz="2000" dirty="0" smtClean="0">
                <a:solidFill>
                  <a:schemeClr val="bg1"/>
                </a:solidFill>
              </a:rPr>
              <a:t>A bentlakásos intézmények átalakítása megkerülhetetlen szükségszerűség szakmai, jogi, etikai oldalról egyaránt, azonban a gazdasági kényszerek mellett a szakmai szempontok következetes figyelembe vételére van szükség.</a:t>
            </a:r>
          </a:p>
          <a:p>
            <a:pPr>
              <a:lnSpc>
                <a:spcPct val="100000"/>
              </a:lnSpc>
            </a:pPr>
            <a:r>
              <a:rPr lang="hu-HU" sz="2000" dirty="0" smtClean="0">
                <a:solidFill>
                  <a:schemeClr val="bg1"/>
                </a:solidFill>
              </a:rPr>
              <a:t>A bentlakásos intézményekben a nappali szociális ellátás intézményét is fejleszteni lehetne, amely a költséghatékonyságot is javíthatja és az intézményrendszerre háruló igényeket is csökkentheti.</a:t>
            </a:r>
          </a:p>
          <a:p>
            <a:pPr>
              <a:lnSpc>
                <a:spcPct val="100000"/>
              </a:lnSpc>
            </a:pPr>
            <a:endParaRPr lang="hu-HU" sz="2000" dirty="0">
              <a:solidFill>
                <a:schemeClr val="bg1"/>
              </a:solidFill>
            </a:endParaRPr>
          </a:p>
        </p:txBody>
      </p:sp>
      <p:sp>
        <p:nvSpPr>
          <p:cNvPr id="5"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077200" cy="990600"/>
          </a:xfrm>
        </p:spPr>
        <p:txBody>
          <a:bodyPr/>
          <a:lstStyle/>
          <a:p>
            <a:pPr algn="ctr"/>
            <a:r>
              <a:rPr lang="hu-HU" sz="4000" dirty="0" smtClean="0">
                <a:solidFill>
                  <a:schemeClr val="bg1"/>
                </a:solidFill>
              </a:rPr>
              <a:t>Az MPT javaslatai/3</a:t>
            </a:r>
            <a:endParaRPr lang="hu-HU" sz="4000" dirty="0">
              <a:solidFill>
                <a:schemeClr val="bg1"/>
              </a:solidFill>
            </a:endParaRPr>
          </a:p>
        </p:txBody>
      </p:sp>
      <p:sp>
        <p:nvSpPr>
          <p:cNvPr id="3" name="Tartalom helye 2"/>
          <p:cNvSpPr>
            <a:spLocks noGrp="1"/>
          </p:cNvSpPr>
          <p:nvPr>
            <p:ph idx="1"/>
          </p:nvPr>
        </p:nvSpPr>
        <p:spPr>
          <a:xfrm>
            <a:off x="457200" y="1524000"/>
            <a:ext cx="8077200" cy="4876800"/>
          </a:xfrm>
        </p:spPr>
        <p:txBody>
          <a:bodyPr/>
          <a:lstStyle/>
          <a:p>
            <a:pPr>
              <a:lnSpc>
                <a:spcPct val="100000"/>
              </a:lnSpc>
            </a:pPr>
            <a:r>
              <a:rPr lang="hu-HU" sz="2400" dirty="0" smtClean="0">
                <a:solidFill>
                  <a:schemeClr val="bg1"/>
                </a:solidFill>
              </a:rPr>
              <a:t>A jelenlegihez hasonló konzultációk folytatása </a:t>
            </a:r>
          </a:p>
          <a:p>
            <a:pPr>
              <a:lnSpc>
                <a:spcPct val="100000"/>
              </a:lnSpc>
            </a:pPr>
            <a:endParaRPr lang="hu-HU" sz="2400" dirty="0" smtClean="0">
              <a:solidFill>
                <a:schemeClr val="bg1"/>
              </a:solidFill>
            </a:endParaRPr>
          </a:p>
          <a:p>
            <a:pPr>
              <a:lnSpc>
                <a:spcPct val="100000"/>
              </a:lnSpc>
            </a:pPr>
            <a:r>
              <a:rPr lang="hu-HU" sz="2400" dirty="0" smtClean="0">
                <a:solidFill>
                  <a:schemeClr val="bg1"/>
                </a:solidFill>
              </a:rPr>
              <a:t>A helyi erőforrások bevonása és lehetőségek feltárása</a:t>
            </a:r>
          </a:p>
          <a:p>
            <a:pPr>
              <a:lnSpc>
                <a:spcPct val="100000"/>
              </a:lnSpc>
            </a:pPr>
            <a:endParaRPr lang="hu-HU" sz="2400" dirty="0" smtClean="0">
              <a:solidFill>
                <a:schemeClr val="bg1"/>
              </a:solidFill>
            </a:endParaRPr>
          </a:p>
          <a:p>
            <a:pPr>
              <a:lnSpc>
                <a:spcPct val="100000"/>
              </a:lnSpc>
            </a:pPr>
            <a:r>
              <a:rPr lang="hu-HU" sz="2400" dirty="0" smtClean="0">
                <a:solidFill>
                  <a:schemeClr val="bg1"/>
                </a:solidFill>
              </a:rPr>
              <a:t>Az intézmények kisebb méretű egységekre való funkcionális szűkítése, az egyes „egységek” közösségi irányba való átalakítása.</a:t>
            </a:r>
          </a:p>
          <a:p>
            <a:pPr>
              <a:lnSpc>
                <a:spcPct val="100000"/>
              </a:lnSpc>
            </a:pPr>
            <a:endParaRPr lang="hu-HU" sz="2400" dirty="0" smtClean="0">
              <a:solidFill>
                <a:schemeClr val="bg1"/>
              </a:solidFill>
            </a:endParaRPr>
          </a:p>
          <a:p>
            <a:pPr>
              <a:lnSpc>
                <a:spcPct val="100000"/>
              </a:lnSpc>
            </a:pPr>
            <a:r>
              <a:rPr lang="hu-HU" sz="2400" dirty="0" smtClean="0">
                <a:solidFill>
                  <a:schemeClr val="bg1"/>
                </a:solidFill>
              </a:rPr>
              <a:t>A nemzetközileg elfogadott monitor-programok (ITHACA, DemoBinc) alkalmazása, adaptálása</a:t>
            </a:r>
            <a:endParaRPr lang="hu-HU" sz="2400" dirty="0">
              <a:solidFill>
                <a:schemeClr val="bg1"/>
              </a:solidFill>
            </a:endParaRPr>
          </a:p>
        </p:txBody>
      </p:sp>
      <p:sp>
        <p:nvSpPr>
          <p:cNvPr id="5"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52400"/>
            <a:ext cx="8077200" cy="685800"/>
          </a:xfrm>
        </p:spPr>
        <p:txBody>
          <a:bodyPr/>
          <a:lstStyle/>
          <a:p>
            <a:pPr algn="ctr"/>
            <a:r>
              <a:rPr lang="hu-HU" sz="4000" dirty="0" smtClean="0">
                <a:solidFill>
                  <a:schemeClr val="bg1"/>
                </a:solidFill>
              </a:rPr>
              <a:t>J</a:t>
            </a:r>
            <a:r>
              <a:rPr lang="hu-HU" sz="4000" dirty="0" smtClean="0">
                <a:solidFill>
                  <a:schemeClr val="bg1"/>
                </a:solidFill>
              </a:rPr>
              <a:t>avaslatok</a:t>
            </a:r>
            <a:endParaRPr lang="hu-HU" sz="4000" dirty="0">
              <a:solidFill>
                <a:schemeClr val="bg1"/>
              </a:solidFill>
            </a:endParaRPr>
          </a:p>
        </p:txBody>
      </p:sp>
      <p:sp>
        <p:nvSpPr>
          <p:cNvPr id="3" name="Tartalom helye 2"/>
          <p:cNvSpPr>
            <a:spLocks noGrp="1"/>
          </p:cNvSpPr>
          <p:nvPr>
            <p:ph idx="1"/>
          </p:nvPr>
        </p:nvSpPr>
        <p:spPr>
          <a:xfrm>
            <a:off x="457200" y="990600"/>
            <a:ext cx="8077200" cy="5410200"/>
          </a:xfrm>
        </p:spPr>
        <p:txBody>
          <a:bodyPr/>
          <a:lstStyle/>
          <a:p>
            <a:pPr>
              <a:lnSpc>
                <a:spcPct val="100000"/>
              </a:lnSpc>
            </a:pPr>
            <a:r>
              <a:rPr lang="hu-HU" sz="2400" dirty="0" smtClean="0">
                <a:solidFill>
                  <a:schemeClr val="bg1"/>
                </a:solidFill>
              </a:rPr>
              <a:t>A bio-pszicho-szociális modell következetes alkalmazása</a:t>
            </a:r>
          </a:p>
          <a:p>
            <a:pPr>
              <a:lnSpc>
                <a:spcPct val="100000"/>
              </a:lnSpc>
            </a:pPr>
            <a:r>
              <a:rPr lang="hu-HU" sz="2400" dirty="0" smtClean="0">
                <a:solidFill>
                  <a:schemeClr val="bg1"/>
                </a:solidFill>
              </a:rPr>
              <a:t>A lehetséges felépülést célzó rehabilitációs szemlélet megvalósítása</a:t>
            </a:r>
          </a:p>
          <a:p>
            <a:pPr>
              <a:lnSpc>
                <a:spcPct val="100000"/>
              </a:lnSpc>
            </a:pPr>
            <a:r>
              <a:rPr lang="hu-HU" sz="2400" dirty="0" smtClean="0">
                <a:solidFill>
                  <a:schemeClr val="bg1"/>
                </a:solidFill>
              </a:rPr>
              <a:t>Az intézményközpontú rendszerek helyett beteg/emberközpontú rendszerek kialakítása</a:t>
            </a:r>
          </a:p>
          <a:p>
            <a:pPr>
              <a:lnSpc>
                <a:spcPct val="100000"/>
              </a:lnSpc>
            </a:pPr>
            <a:r>
              <a:rPr lang="hu-HU" sz="2400" dirty="0" smtClean="0">
                <a:solidFill>
                  <a:schemeClr val="bg1"/>
                </a:solidFill>
              </a:rPr>
              <a:t>A szociális és egészségügyi rendszerek szisztematikus összekapcsolása és összehangolása</a:t>
            </a:r>
          </a:p>
          <a:p>
            <a:pPr>
              <a:lnSpc>
                <a:spcPct val="100000"/>
              </a:lnSpc>
            </a:pPr>
            <a:r>
              <a:rPr lang="hu-HU" sz="2400" dirty="0" smtClean="0">
                <a:solidFill>
                  <a:schemeClr val="bg1"/>
                </a:solidFill>
              </a:rPr>
              <a:t>Ezeknek m</a:t>
            </a:r>
            <a:r>
              <a:rPr lang="hu-HU" sz="2400" dirty="0" smtClean="0">
                <a:solidFill>
                  <a:schemeClr val="bg1"/>
                </a:solidFill>
              </a:rPr>
              <a:t>egfelelő jogi, finanszírozási és strukturális változtatások végrehajtása</a:t>
            </a:r>
          </a:p>
          <a:p>
            <a:pPr>
              <a:lnSpc>
                <a:spcPct val="100000"/>
              </a:lnSpc>
            </a:pPr>
            <a:r>
              <a:rPr lang="hu-HU" sz="2400" dirty="0" smtClean="0">
                <a:solidFill>
                  <a:schemeClr val="bg1"/>
                </a:solidFill>
              </a:rPr>
              <a:t>Korszerű szakmai ismeretek oktatása és elterjesztése a képzés és továbbképzés támogatásával</a:t>
            </a:r>
          </a:p>
          <a:p>
            <a:pPr>
              <a:lnSpc>
                <a:spcPct val="100000"/>
              </a:lnSpc>
            </a:pPr>
            <a:r>
              <a:rPr lang="hu-HU" sz="2400" dirty="0" smtClean="0">
                <a:solidFill>
                  <a:schemeClr val="bg1"/>
                </a:solidFill>
              </a:rPr>
              <a:t>Á</a:t>
            </a:r>
            <a:r>
              <a:rPr lang="hu-HU" sz="2400" dirty="0" smtClean="0">
                <a:solidFill>
                  <a:schemeClr val="bg1"/>
                </a:solidFill>
              </a:rPr>
              <a:t>gazati humánerőforrás probléma hatékony kezelése</a:t>
            </a:r>
          </a:p>
          <a:p>
            <a:pPr>
              <a:lnSpc>
                <a:spcPct val="100000"/>
              </a:lnSpc>
            </a:pPr>
            <a:endParaRPr lang="hu-HU" sz="2400" dirty="0" smtClean="0">
              <a:solidFill>
                <a:schemeClr val="bg1"/>
              </a:solidFill>
            </a:endParaRPr>
          </a:p>
          <a:p>
            <a:pPr>
              <a:lnSpc>
                <a:spcPct val="100000"/>
              </a:lnSpc>
            </a:pPr>
            <a:endParaRPr lang="hu-HU" sz="2400" dirty="0">
              <a:solidFill>
                <a:schemeClr val="bg1"/>
              </a:solidFill>
            </a:endParaRPr>
          </a:p>
        </p:txBody>
      </p:sp>
      <p:sp>
        <p:nvSpPr>
          <p:cNvPr id="5"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Szövegdoboz 12"/>
          <p:cNvSpPr txBox="1"/>
          <p:nvPr/>
        </p:nvSpPr>
        <p:spPr>
          <a:xfrm>
            <a:off x="467544" y="260648"/>
            <a:ext cx="3096344" cy="369332"/>
          </a:xfrm>
          <a:prstGeom prst="rect">
            <a:avLst/>
          </a:prstGeom>
          <a:noFill/>
        </p:spPr>
        <p:txBody>
          <a:bodyPr wrap="square" rtlCol="0">
            <a:spAutoFit/>
          </a:bodyPr>
          <a:lstStyle/>
          <a:p>
            <a:pPr algn="ctr"/>
            <a:r>
              <a:rPr lang="hu-HU" b="1" dirty="0" smtClean="0">
                <a:solidFill>
                  <a:schemeClr val="bg1"/>
                </a:solidFill>
              </a:rPr>
              <a:t>Sziget Fesztivál  2012</a:t>
            </a:r>
          </a:p>
        </p:txBody>
      </p:sp>
      <p:sp>
        <p:nvSpPr>
          <p:cNvPr id="14" name="Szövegdoboz 13"/>
          <p:cNvSpPr txBox="1"/>
          <p:nvPr/>
        </p:nvSpPr>
        <p:spPr>
          <a:xfrm>
            <a:off x="5724128" y="323364"/>
            <a:ext cx="2520280" cy="369332"/>
          </a:xfrm>
          <a:prstGeom prst="rect">
            <a:avLst/>
          </a:prstGeom>
          <a:noFill/>
        </p:spPr>
        <p:txBody>
          <a:bodyPr wrap="square" rtlCol="0">
            <a:spAutoFit/>
          </a:bodyPr>
          <a:lstStyle/>
          <a:p>
            <a:pPr algn="ctr"/>
            <a:r>
              <a:rPr lang="hu-HU" b="1" dirty="0" smtClean="0">
                <a:solidFill>
                  <a:schemeClr val="bg1"/>
                </a:solidFill>
              </a:rPr>
              <a:t>„</a:t>
            </a:r>
            <a:r>
              <a:rPr lang="hu-HU" b="1" dirty="0" err="1" smtClean="0">
                <a:solidFill>
                  <a:schemeClr val="bg1"/>
                </a:solidFill>
              </a:rPr>
              <a:t>Nyitnikék</a:t>
            </a:r>
            <a:r>
              <a:rPr lang="hu-HU" b="1" dirty="0" smtClean="0">
                <a:solidFill>
                  <a:schemeClr val="bg1"/>
                </a:solidFill>
              </a:rPr>
              <a:t> 2011.</a:t>
            </a:r>
            <a:endParaRPr lang="hu-HU" b="1" dirty="0">
              <a:solidFill>
                <a:schemeClr val="bg1"/>
              </a:solidFill>
            </a:endParaRPr>
          </a:p>
        </p:txBody>
      </p:sp>
      <p:pic>
        <p:nvPicPr>
          <p:cNvPr id="6" name="Kép 5" descr="IMG_7989_szavalás.jpg"/>
          <p:cNvPicPr>
            <a:picLocks noChangeAspect="1"/>
          </p:cNvPicPr>
          <p:nvPr/>
        </p:nvPicPr>
        <p:blipFill>
          <a:blip r:embed="rId3" cstate="print"/>
          <a:stretch>
            <a:fillRect/>
          </a:stretch>
        </p:blipFill>
        <p:spPr>
          <a:xfrm>
            <a:off x="4932040" y="1124744"/>
            <a:ext cx="3816092" cy="2544658"/>
          </a:xfrm>
          <a:prstGeom prst="rect">
            <a:avLst/>
          </a:prstGeom>
          <a:ln>
            <a:noFill/>
          </a:ln>
          <a:effectLst>
            <a:softEdge rad="112500"/>
          </a:effectLst>
        </p:spPr>
      </p:pic>
      <p:pic>
        <p:nvPicPr>
          <p:cNvPr id="8" name="Kép 7" descr="IMG_7986.JPG"/>
          <p:cNvPicPr>
            <a:picLocks noChangeAspect="1"/>
          </p:cNvPicPr>
          <p:nvPr/>
        </p:nvPicPr>
        <p:blipFill>
          <a:blip r:embed="rId4" cstate="print"/>
          <a:stretch>
            <a:fillRect/>
          </a:stretch>
        </p:blipFill>
        <p:spPr>
          <a:xfrm>
            <a:off x="5076056" y="3933056"/>
            <a:ext cx="3816424" cy="2544283"/>
          </a:xfrm>
          <a:prstGeom prst="rect">
            <a:avLst/>
          </a:prstGeom>
          <a:ln>
            <a:noFill/>
          </a:ln>
          <a:effectLst>
            <a:softEdge rad="112500"/>
          </a:effectLst>
        </p:spPr>
      </p:pic>
      <p:pic>
        <p:nvPicPr>
          <p:cNvPr id="9" name="Kép 8" descr="DSC_0328.JPG"/>
          <p:cNvPicPr>
            <a:picLocks noChangeAspect="1"/>
          </p:cNvPicPr>
          <p:nvPr/>
        </p:nvPicPr>
        <p:blipFill>
          <a:blip r:embed="rId5" cstate="print"/>
          <a:stretch>
            <a:fillRect/>
          </a:stretch>
        </p:blipFill>
        <p:spPr>
          <a:xfrm>
            <a:off x="251520" y="980728"/>
            <a:ext cx="3603892" cy="2412523"/>
          </a:xfrm>
          <a:prstGeom prst="rect">
            <a:avLst/>
          </a:prstGeom>
          <a:ln>
            <a:noFill/>
          </a:ln>
          <a:effectLst>
            <a:softEdge rad="112500"/>
          </a:effectLst>
        </p:spPr>
      </p:pic>
      <p:pic>
        <p:nvPicPr>
          <p:cNvPr id="11" name="Kép 10" descr="DSC_0308.JPG"/>
          <p:cNvPicPr>
            <a:picLocks noChangeAspect="1"/>
          </p:cNvPicPr>
          <p:nvPr/>
        </p:nvPicPr>
        <p:blipFill>
          <a:blip r:embed="rId6" cstate="print"/>
          <a:stretch>
            <a:fillRect/>
          </a:stretch>
        </p:blipFill>
        <p:spPr>
          <a:xfrm>
            <a:off x="251520" y="4327645"/>
            <a:ext cx="3779912" cy="2530355"/>
          </a:xfrm>
          <a:prstGeom prst="rect">
            <a:avLst/>
          </a:prstGeom>
          <a:ln>
            <a:noFill/>
          </a:ln>
          <a:effectLst>
            <a:softEdge rad="112500"/>
          </a:effectLst>
        </p:spPr>
      </p:pic>
      <p:pic>
        <p:nvPicPr>
          <p:cNvPr id="10" name="Kép 9" descr="DSC_0247.JPG"/>
          <p:cNvPicPr>
            <a:picLocks noChangeAspect="1"/>
          </p:cNvPicPr>
          <p:nvPr/>
        </p:nvPicPr>
        <p:blipFill>
          <a:blip r:embed="rId7" cstate="print"/>
          <a:stretch>
            <a:fillRect/>
          </a:stretch>
        </p:blipFill>
        <p:spPr>
          <a:xfrm>
            <a:off x="1547664" y="2852936"/>
            <a:ext cx="3388757" cy="2268507"/>
          </a:xfrm>
          <a:prstGeom prst="rect">
            <a:avLst/>
          </a:prstGeom>
          <a:ln>
            <a:noFill/>
          </a:ln>
          <a:effectLst>
            <a:softEdge rad="112500"/>
          </a:effectLst>
        </p:spPr>
      </p:pic>
      <p:sp>
        <p:nvSpPr>
          <p:cNvPr id="15"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Kép 4" descr="DSC00128.JPG"/>
          <p:cNvPicPr>
            <a:picLocks noChangeAspect="1"/>
          </p:cNvPicPr>
          <p:nvPr/>
        </p:nvPicPr>
        <p:blipFill>
          <a:blip r:embed="rId3" cstate="print"/>
          <a:stretch>
            <a:fillRect/>
          </a:stretch>
        </p:blipFill>
        <p:spPr>
          <a:xfrm>
            <a:off x="0" y="476672"/>
            <a:ext cx="3347864" cy="25108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Kép 5" descr="DSC00125.JPG"/>
          <p:cNvPicPr>
            <a:picLocks noChangeAspect="1"/>
          </p:cNvPicPr>
          <p:nvPr/>
        </p:nvPicPr>
        <p:blipFill>
          <a:blip r:embed="rId4" cstate="print"/>
          <a:stretch>
            <a:fillRect/>
          </a:stretch>
        </p:blipFill>
        <p:spPr>
          <a:xfrm>
            <a:off x="323528" y="3356992"/>
            <a:ext cx="2322258" cy="30963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Kép 7" descr="P1140854.JPG"/>
          <p:cNvPicPr>
            <a:picLocks noChangeAspect="1"/>
          </p:cNvPicPr>
          <p:nvPr/>
        </p:nvPicPr>
        <p:blipFill>
          <a:blip r:embed="rId5" cstate="print"/>
          <a:stretch>
            <a:fillRect/>
          </a:stretch>
        </p:blipFill>
        <p:spPr>
          <a:xfrm>
            <a:off x="5292080" y="3861048"/>
            <a:ext cx="3659899" cy="274492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Kép 8" descr="P1140874.JPG"/>
          <p:cNvPicPr>
            <a:picLocks noChangeAspect="1"/>
          </p:cNvPicPr>
          <p:nvPr/>
        </p:nvPicPr>
        <p:blipFill>
          <a:blip r:embed="rId6" cstate="print"/>
          <a:stretch>
            <a:fillRect/>
          </a:stretch>
        </p:blipFill>
        <p:spPr>
          <a:xfrm>
            <a:off x="6588224" y="260648"/>
            <a:ext cx="2304256" cy="307234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Szövegdoboz 9"/>
          <p:cNvSpPr txBox="1"/>
          <p:nvPr/>
        </p:nvSpPr>
        <p:spPr>
          <a:xfrm>
            <a:off x="3707904" y="620688"/>
            <a:ext cx="2016224" cy="646331"/>
          </a:xfrm>
          <a:prstGeom prst="rect">
            <a:avLst/>
          </a:prstGeom>
          <a:noFill/>
        </p:spPr>
        <p:txBody>
          <a:bodyPr wrap="square" rtlCol="0">
            <a:spAutoFit/>
          </a:bodyPr>
          <a:lstStyle/>
          <a:p>
            <a:pPr algn="ctr"/>
            <a:r>
              <a:rPr lang="hu-HU" b="1" dirty="0" smtClean="0">
                <a:solidFill>
                  <a:schemeClr val="bg1"/>
                </a:solidFill>
              </a:rPr>
              <a:t>Opel családi nap 2012.</a:t>
            </a:r>
            <a:endParaRPr lang="hu-HU" b="1" dirty="0">
              <a:solidFill>
                <a:schemeClr val="bg1"/>
              </a:solidFill>
            </a:endParaRPr>
          </a:p>
        </p:txBody>
      </p:sp>
      <p:pic>
        <p:nvPicPr>
          <p:cNvPr id="7" name="Kép 6" descr="P1140875.JPG"/>
          <p:cNvPicPr>
            <a:picLocks noChangeAspect="1"/>
          </p:cNvPicPr>
          <p:nvPr/>
        </p:nvPicPr>
        <p:blipFill>
          <a:blip r:embed="rId7" cstate="print"/>
          <a:stretch>
            <a:fillRect/>
          </a:stretch>
        </p:blipFill>
        <p:spPr>
          <a:xfrm>
            <a:off x="3203848" y="2276872"/>
            <a:ext cx="3443875" cy="258290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Kép 4" descr="bscap011.jpg"/>
          <p:cNvPicPr>
            <a:picLocks noChangeAspect="1"/>
          </p:cNvPicPr>
          <p:nvPr/>
        </p:nvPicPr>
        <p:blipFill>
          <a:blip r:embed="rId3" cstate="print"/>
          <a:stretch>
            <a:fillRect/>
          </a:stretch>
        </p:blipFill>
        <p:spPr>
          <a:xfrm>
            <a:off x="4788024" y="3356992"/>
            <a:ext cx="4016220" cy="3212976"/>
          </a:xfrm>
          <a:prstGeom prst="rect">
            <a:avLst/>
          </a:prstGeom>
          <a:ln>
            <a:noFill/>
          </a:ln>
          <a:effectLst>
            <a:softEdge rad="112500"/>
          </a:effectLst>
        </p:spPr>
      </p:pic>
      <p:pic>
        <p:nvPicPr>
          <p:cNvPr id="6" name="Kép 5" descr="bscap020.jpg"/>
          <p:cNvPicPr>
            <a:picLocks noChangeAspect="1"/>
          </p:cNvPicPr>
          <p:nvPr/>
        </p:nvPicPr>
        <p:blipFill>
          <a:blip r:embed="rId4" cstate="print"/>
          <a:stretch>
            <a:fillRect/>
          </a:stretch>
        </p:blipFill>
        <p:spPr>
          <a:xfrm>
            <a:off x="611560" y="3356992"/>
            <a:ext cx="4016219" cy="3212976"/>
          </a:xfrm>
          <a:prstGeom prst="rect">
            <a:avLst/>
          </a:prstGeom>
          <a:ln>
            <a:noFill/>
          </a:ln>
          <a:effectLst>
            <a:softEdge rad="112500"/>
          </a:effectLst>
        </p:spPr>
      </p:pic>
      <p:pic>
        <p:nvPicPr>
          <p:cNvPr id="7" name="Kép 6" descr="bscap021.jpg"/>
          <p:cNvPicPr>
            <a:picLocks noChangeAspect="1"/>
          </p:cNvPicPr>
          <p:nvPr/>
        </p:nvPicPr>
        <p:blipFill>
          <a:blip r:embed="rId5" cstate="print"/>
          <a:stretch>
            <a:fillRect/>
          </a:stretch>
        </p:blipFill>
        <p:spPr>
          <a:xfrm>
            <a:off x="4788024" y="404664"/>
            <a:ext cx="4067944" cy="3254355"/>
          </a:xfrm>
          <a:prstGeom prst="rect">
            <a:avLst/>
          </a:prstGeom>
          <a:ln>
            <a:noFill/>
          </a:ln>
          <a:effectLst>
            <a:softEdge rad="112500"/>
          </a:effectLst>
        </p:spPr>
      </p:pic>
      <p:pic>
        <p:nvPicPr>
          <p:cNvPr id="8" name="Kép 7" descr="bscap004.jpg"/>
          <p:cNvPicPr>
            <a:picLocks noChangeAspect="1"/>
          </p:cNvPicPr>
          <p:nvPr/>
        </p:nvPicPr>
        <p:blipFill>
          <a:blip r:embed="rId6" cstate="print"/>
          <a:stretch>
            <a:fillRect/>
          </a:stretch>
        </p:blipFill>
        <p:spPr>
          <a:xfrm>
            <a:off x="611560" y="404664"/>
            <a:ext cx="4139952" cy="3311962"/>
          </a:xfrm>
          <a:prstGeom prst="rect">
            <a:avLst/>
          </a:prstGeom>
          <a:ln>
            <a:noFill/>
          </a:ln>
          <a:effectLst>
            <a:softEdge rad="112500"/>
          </a:effectLst>
        </p:spPr>
      </p:pic>
      <p:sp>
        <p:nvSpPr>
          <p:cNvPr id="9" name="Szövegdoboz 8"/>
          <p:cNvSpPr txBox="1"/>
          <p:nvPr/>
        </p:nvSpPr>
        <p:spPr>
          <a:xfrm>
            <a:off x="685800" y="0"/>
            <a:ext cx="8077200" cy="369332"/>
          </a:xfrm>
          <a:prstGeom prst="rect">
            <a:avLst/>
          </a:prstGeom>
          <a:noFill/>
        </p:spPr>
        <p:txBody>
          <a:bodyPr wrap="square" rtlCol="0">
            <a:spAutoFit/>
          </a:bodyPr>
          <a:lstStyle/>
          <a:p>
            <a:pPr algn="ctr"/>
            <a:r>
              <a:rPr lang="hu-HU" b="1" dirty="0" smtClean="0">
                <a:solidFill>
                  <a:schemeClr val="bg1"/>
                </a:solidFill>
              </a:rPr>
              <a:t>Képkiállítás megnyitója az ombudsman hivatalában 2012.máricusában</a:t>
            </a:r>
            <a:endParaRPr lang="hu-HU" b="1" dirty="0">
              <a:solidFill>
                <a:schemeClr val="bg1"/>
              </a:solidFill>
            </a:endParaRPr>
          </a:p>
        </p:txBody>
      </p:sp>
      <p:sp>
        <p:nvSpPr>
          <p:cNvPr id="10" name="Élőláb helye 9"/>
          <p:cNvSpPr>
            <a:spLocks noGrp="1"/>
          </p:cNvSpPr>
          <p:nvPr>
            <p:ph type="ftr" sz="quarter" idx="11"/>
          </p:nvPr>
        </p:nvSpPr>
        <p:spPr>
          <a:xfrm>
            <a:off x="251520" y="6453336"/>
            <a:ext cx="8892480" cy="404664"/>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Kép 6" descr="DVD borító.jpg"/>
          <p:cNvPicPr>
            <a:picLocks noChangeAspect="1"/>
          </p:cNvPicPr>
          <p:nvPr/>
        </p:nvPicPr>
        <p:blipFill>
          <a:blip r:embed="rId2" cstate="print"/>
          <a:stretch>
            <a:fillRect/>
          </a:stretch>
        </p:blipFill>
        <p:spPr>
          <a:xfrm rot="5400000">
            <a:off x="2410722" y="-892518"/>
            <a:ext cx="4178539" cy="8496944"/>
          </a:xfrm>
          <a:prstGeom prst="rect">
            <a:avLst/>
          </a:prstGeom>
        </p:spPr>
      </p:pic>
      <p:sp>
        <p:nvSpPr>
          <p:cNvPr id="4"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ac748982-d87d-4f38-b308-4114113e52fa" descr="ECAF0CEA-3202-4AB9-8417-327FDDD07E25@intra"/>
          <p:cNvPicPr>
            <a:picLocks noChangeAspect="1" noChangeArrowheads="1"/>
          </p:cNvPicPr>
          <p:nvPr/>
        </p:nvPicPr>
        <p:blipFill>
          <a:blip r:embed="rId2" cstate="print"/>
          <a:srcRect/>
          <a:stretch>
            <a:fillRect/>
          </a:stretch>
        </p:blipFill>
        <p:spPr bwMode="auto">
          <a:xfrm rot="21115832">
            <a:off x="448654" y="745814"/>
            <a:ext cx="4667442" cy="46674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37e93a0c-ebc2-418a-912f-6bfe48fc780c" descr="8EB5ECEA-FBC5-4365-B23C-A6EFBC7100F3@intra"/>
          <p:cNvPicPr>
            <a:picLocks noChangeAspect="1" noChangeArrowheads="1"/>
          </p:cNvPicPr>
          <p:nvPr/>
        </p:nvPicPr>
        <p:blipFill>
          <a:blip r:embed="rId3" cstate="print"/>
          <a:srcRect/>
          <a:stretch>
            <a:fillRect/>
          </a:stretch>
        </p:blipFill>
        <p:spPr bwMode="auto">
          <a:xfrm rot="475404">
            <a:off x="5566854" y="949700"/>
            <a:ext cx="3133725" cy="5372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7" name="Rectangle 9"/>
          <p:cNvSpPr>
            <a:spLocks noGrp="1" noChangeArrowheads="1"/>
          </p:cNvSpPr>
          <p:nvPr>
            <p:ph type="title"/>
          </p:nvPr>
        </p:nvSpPr>
        <p:spPr>
          <a:xfrm>
            <a:off x="323850" y="2420938"/>
            <a:ext cx="8301038" cy="1439862"/>
          </a:xfrm>
        </p:spPr>
        <p:txBody>
          <a:bodyPr/>
          <a:lstStyle/>
          <a:p>
            <a:pPr algn="ctr"/>
            <a:r>
              <a:rPr lang="hu-HU" dirty="0">
                <a:solidFill>
                  <a:schemeClr val="bg1"/>
                </a:solidFill>
              </a:rPr>
              <a:t>Köszönöm megtisztelő figyelmüket!</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4" descr="lakóotthon régi"/>
          <p:cNvPicPr>
            <a:picLocks noChangeAspect="1" noChangeArrowheads="1"/>
          </p:cNvPicPr>
          <p:nvPr/>
        </p:nvPicPr>
        <p:blipFill>
          <a:blip r:embed="rId3" cstate="print"/>
          <a:srcRect/>
          <a:stretch>
            <a:fillRect/>
          </a:stretch>
        </p:blipFill>
        <p:spPr bwMode="auto">
          <a:xfrm rot="21268094">
            <a:off x="292575" y="405154"/>
            <a:ext cx="5258996" cy="3378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5" descr="lakóotthon új"/>
          <p:cNvPicPr>
            <a:picLocks noChangeAspect="1" noChangeArrowheads="1"/>
          </p:cNvPicPr>
          <p:nvPr/>
        </p:nvPicPr>
        <p:blipFill>
          <a:blip r:embed="rId4" cstate="print"/>
          <a:srcRect/>
          <a:stretch>
            <a:fillRect/>
          </a:stretch>
        </p:blipFill>
        <p:spPr bwMode="auto">
          <a:xfrm>
            <a:off x="3779912" y="2708920"/>
            <a:ext cx="4946697" cy="37129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zövegdoboz 6"/>
          <p:cNvSpPr txBox="1"/>
          <p:nvPr/>
        </p:nvSpPr>
        <p:spPr>
          <a:xfrm>
            <a:off x="5508104" y="1196752"/>
            <a:ext cx="3240360" cy="584775"/>
          </a:xfrm>
          <a:prstGeom prst="rect">
            <a:avLst/>
          </a:prstGeom>
          <a:noFill/>
        </p:spPr>
        <p:txBody>
          <a:bodyPr wrap="square" rtlCol="0">
            <a:spAutoFit/>
          </a:bodyPr>
          <a:lstStyle/>
          <a:p>
            <a:pPr algn="ctr"/>
            <a:r>
              <a:rPr lang="hu-HU" sz="3200" b="1" dirty="0" smtClean="0">
                <a:solidFill>
                  <a:schemeClr val="bg1"/>
                </a:solidFill>
                <a:latin typeface="Arial" pitchFamily="34" charset="0"/>
                <a:cs typeface="Arial" pitchFamily="34" charset="0"/>
              </a:rPr>
              <a:t>LAKÓOTTHON</a:t>
            </a:r>
            <a:endParaRPr lang="hu-HU" sz="3200" b="1" dirty="0">
              <a:solidFill>
                <a:schemeClr val="bg1"/>
              </a:solidFill>
              <a:latin typeface="Arial" pitchFamily="34" charset="0"/>
              <a:cs typeface="Arial" pitchFamily="34" charset="0"/>
            </a:endParaRPr>
          </a:p>
        </p:txBody>
      </p:sp>
      <p:sp>
        <p:nvSpPr>
          <p:cNvPr id="6" name="Élőláb helye 5"/>
          <p:cNvSpPr>
            <a:spLocks noGrp="1"/>
          </p:cNvSpPr>
          <p:nvPr>
            <p:ph type="ftr" sz="quarter" idx="11"/>
          </p:nvPr>
        </p:nvSpPr>
        <p:spPr>
          <a:xfrm>
            <a:off x="-180528" y="6525344"/>
            <a:ext cx="9324528" cy="332656"/>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áblázat 1"/>
          <p:cNvGraphicFramePr>
            <a:graphicFrameLocks noGrp="1"/>
          </p:cNvGraphicFramePr>
          <p:nvPr/>
        </p:nvGraphicFramePr>
        <p:xfrm>
          <a:off x="1115617" y="764701"/>
          <a:ext cx="6912766" cy="2112750"/>
        </p:xfrm>
        <a:graphic>
          <a:graphicData uri="http://schemas.openxmlformats.org/drawingml/2006/table">
            <a:tbl>
              <a:tblPr>
                <a:tableStyleId>{18603FDC-E32A-4AB5-989C-0864C3EAD2B8}</a:tableStyleId>
              </a:tblPr>
              <a:tblGrid>
                <a:gridCol w="1967762"/>
                <a:gridCol w="1236251"/>
                <a:gridCol w="1236251"/>
                <a:gridCol w="1236251"/>
                <a:gridCol w="1236251"/>
              </a:tblGrid>
              <a:tr h="281006">
                <a:tc>
                  <a:txBody>
                    <a:bodyPr/>
                    <a:lstStyle/>
                    <a:p>
                      <a:pPr algn="ctr">
                        <a:spcAft>
                          <a:spcPts val="0"/>
                        </a:spcAft>
                      </a:pPr>
                      <a:r>
                        <a:rPr lang="hu-HU" sz="1400" dirty="0"/>
                        <a:t>Korcsoport</a:t>
                      </a:r>
                      <a:endParaRPr lang="hu-HU" sz="1400" dirty="0">
                        <a:latin typeface="Times New Roman"/>
                        <a:ea typeface="Times New Roman"/>
                        <a:cs typeface="Times New Roman"/>
                      </a:endParaRPr>
                    </a:p>
                  </a:txBody>
                  <a:tcPr marL="68580" marR="68580" marT="0" marB="0"/>
                </a:tc>
                <a:tc>
                  <a:txBody>
                    <a:bodyPr/>
                    <a:lstStyle/>
                    <a:p>
                      <a:pPr algn="ctr">
                        <a:spcAft>
                          <a:spcPts val="0"/>
                        </a:spcAft>
                      </a:pPr>
                      <a:r>
                        <a:rPr lang="hu-HU" sz="1400" dirty="0"/>
                        <a:t>Nők</a:t>
                      </a:r>
                      <a:endParaRPr lang="hu-HU" sz="1400" dirty="0">
                        <a:latin typeface="Times New Roman"/>
                        <a:ea typeface="Times New Roman"/>
                        <a:cs typeface="Times New Roman"/>
                      </a:endParaRPr>
                    </a:p>
                  </a:txBody>
                  <a:tcPr marL="68580" marR="68580" marT="0" marB="0"/>
                </a:tc>
                <a:tc>
                  <a:txBody>
                    <a:bodyPr/>
                    <a:lstStyle/>
                    <a:p>
                      <a:pPr algn="ctr">
                        <a:spcAft>
                          <a:spcPts val="0"/>
                        </a:spcAft>
                      </a:pPr>
                      <a:r>
                        <a:rPr lang="hu-HU" sz="1400"/>
                        <a:t>Férfiak</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a:t>Összesen</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a:t>%</a:t>
                      </a:r>
                      <a:endParaRPr lang="hu-HU" sz="1400">
                        <a:latin typeface="Times New Roman"/>
                        <a:ea typeface="Times New Roman"/>
                        <a:cs typeface="Times New Roman"/>
                      </a:endParaRPr>
                    </a:p>
                  </a:txBody>
                  <a:tcPr marL="68580" marR="68580" marT="0" marB="0"/>
                </a:tc>
              </a:tr>
              <a:tr h="228968">
                <a:tc>
                  <a:txBody>
                    <a:bodyPr/>
                    <a:lstStyle/>
                    <a:p>
                      <a:pPr algn="ctr">
                        <a:spcAft>
                          <a:spcPts val="0"/>
                        </a:spcAft>
                      </a:pPr>
                      <a:r>
                        <a:rPr lang="hu-HU" sz="1400" dirty="0"/>
                        <a:t>18 – 39 </a:t>
                      </a:r>
                      <a:endParaRPr lang="hu-HU" sz="1400" dirty="0">
                        <a:latin typeface="Times New Roman"/>
                        <a:ea typeface="Times New Roman"/>
                        <a:cs typeface="Times New Roman"/>
                      </a:endParaRPr>
                    </a:p>
                  </a:txBody>
                  <a:tcPr marL="68580" marR="68580" marT="0" marB="0"/>
                </a:tc>
                <a:tc>
                  <a:txBody>
                    <a:bodyPr/>
                    <a:lstStyle/>
                    <a:p>
                      <a:pPr algn="ctr">
                        <a:spcAft>
                          <a:spcPts val="0"/>
                        </a:spcAft>
                      </a:pPr>
                      <a:r>
                        <a:rPr lang="hu-HU" sz="1400"/>
                        <a:t>26</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a:t>45</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a:t>71</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a:t>9,7</a:t>
                      </a:r>
                      <a:endParaRPr lang="hu-HU" sz="1400">
                        <a:latin typeface="Times New Roman"/>
                        <a:ea typeface="Times New Roman"/>
                        <a:cs typeface="Times New Roman"/>
                      </a:endParaRPr>
                    </a:p>
                  </a:txBody>
                  <a:tcPr marL="68580" marR="68580" marT="0" marB="0"/>
                </a:tc>
              </a:tr>
              <a:tr h="228968">
                <a:tc>
                  <a:txBody>
                    <a:bodyPr/>
                    <a:lstStyle/>
                    <a:p>
                      <a:pPr algn="ctr">
                        <a:spcAft>
                          <a:spcPts val="0"/>
                        </a:spcAft>
                      </a:pPr>
                      <a:r>
                        <a:rPr lang="hu-HU" sz="1400" b="1" dirty="0">
                          <a:solidFill>
                            <a:srgbClr val="C00000"/>
                          </a:solidFill>
                        </a:rPr>
                        <a:t>40 – 59</a:t>
                      </a:r>
                      <a:endParaRPr lang="hu-HU" sz="1400" b="1" dirty="0">
                        <a:solidFill>
                          <a:srgbClr val="C00000"/>
                        </a:solidFill>
                        <a:latin typeface="Times New Roman"/>
                        <a:ea typeface="Times New Roman"/>
                        <a:cs typeface="Times New Roman"/>
                      </a:endParaRPr>
                    </a:p>
                  </a:txBody>
                  <a:tcPr marL="68580" marR="68580" marT="0" marB="0">
                    <a:solidFill>
                      <a:srgbClr val="FFFF66"/>
                    </a:solidFill>
                  </a:tcPr>
                </a:tc>
                <a:tc>
                  <a:txBody>
                    <a:bodyPr/>
                    <a:lstStyle/>
                    <a:p>
                      <a:pPr algn="ctr">
                        <a:spcAft>
                          <a:spcPts val="0"/>
                        </a:spcAft>
                      </a:pPr>
                      <a:r>
                        <a:rPr lang="hu-HU" sz="1400" b="1" dirty="0">
                          <a:solidFill>
                            <a:srgbClr val="C00000"/>
                          </a:solidFill>
                        </a:rPr>
                        <a:t>131</a:t>
                      </a:r>
                      <a:endParaRPr lang="hu-HU" sz="1400" b="1" dirty="0">
                        <a:solidFill>
                          <a:srgbClr val="C00000"/>
                        </a:solidFill>
                        <a:latin typeface="Times New Roman"/>
                        <a:ea typeface="Times New Roman"/>
                        <a:cs typeface="Times New Roman"/>
                      </a:endParaRPr>
                    </a:p>
                  </a:txBody>
                  <a:tcPr marL="68580" marR="68580" marT="0" marB="0">
                    <a:solidFill>
                      <a:srgbClr val="FFFF66"/>
                    </a:solidFill>
                  </a:tcPr>
                </a:tc>
                <a:tc>
                  <a:txBody>
                    <a:bodyPr/>
                    <a:lstStyle/>
                    <a:p>
                      <a:pPr algn="ctr">
                        <a:spcAft>
                          <a:spcPts val="0"/>
                        </a:spcAft>
                      </a:pPr>
                      <a:r>
                        <a:rPr lang="hu-HU" sz="1400" b="1" dirty="0">
                          <a:solidFill>
                            <a:srgbClr val="C00000"/>
                          </a:solidFill>
                        </a:rPr>
                        <a:t>209</a:t>
                      </a:r>
                      <a:endParaRPr lang="hu-HU" sz="1400" b="1" dirty="0">
                        <a:solidFill>
                          <a:srgbClr val="C00000"/>
                        </a:solidFill>
                        <a:latin typeface="Times New Roman"/>
                        <a:ea typeface="Times New Roman"/>
                        <a:cs typeface="Times New Roman"/>
                      </a:endParaRPr>
                    </a:p>
                  </a:txBody>
                  <a:tcPr marL="68580" marR="68580" marT="0" marB="0">
                    <a:solidFill>
                      <a:srgbClr val="FFFF66"/>
                    </a:solidFill>
                  </a:tcPr>
                </a:tc>
                <a:tc>
                  <a:txBody>
                    <a:bodyPr/>
                    <a:lstStyle/>
                    <a:p>
                      <a:pPr algn="ctr">
                        <a:spcAft>
                          <a:spcPts val="0"/>
                        </a:spcAft>
                      </a:pPr>
                      <a:r>
                        <a:rPr lang="hu-HU" sz="1400" b="1" dirty="0">
                          <a:solidFill>
                            <a:srgbClr val="C00000"/>
                          </a:solidFill>
                        </a:rPr>
                        <a:t>340</a:t>
                      </a:r>
                      <a:endParaRPr lang="hu-HU" sz="1400" b="1" dirty="0">
                        <a:solidFill>
                          <a:srgbClr val="C00000"/>
                        </a:solidFill>
                        <a:latin typeface="Times New Roman"/>
                        <a:ea typeface="Times New Roman"/>
                        <a:cs typeface="Times New Roman"/>
                      </a:endParaRPr>
                    </a:p>
                  </a:txBody>
                  <a:tcPr marL="68580" marR="68580" marT="0" marB="0">
                    <a:solidFill>
                      <a:srgbClr val="FFFF66"/>
                    </a:solidFill>
                  </a:tcPr>
                </a:tc>
                <a:tc>
                  <a:txBody>
                    <a:bodyPr/>
                    <a:lstStyle/>
                    <a:p>
                      <a:pPr algn="ctr">
                        <a:spcAft>
                          <a:spcPts val="0"/>
                        </a:spcAft>
                      </a:pPr>
                      <a:r>
                        <a:rPr lang="hu-HU" sz="1400" b="1" dirty="0">
                          <a:solidFill>
                            <a:srgbClr val="C00000"/>
                          </a:solidFill>
                        </a:rPr>
                        <a:t>46,3</a:t>
                      </a:r>
                      <a:endParaRPr lang="hu-HU" sz="1400" b="1" dirty="0">
                        <a:solidFill>
                          <a:srgbClr val="C00000"/>
                        </a:solidFill>
                        <a:latin typeface="Times New Roman"/>
                        <a:ea typeface="Times New Roman"/>
                        <a:cs typeface="Times New Roman"/>
                      </a:endParaRPr>
                    </a:p>
                  </a:txBody>
                  <a:tcPr marL="68580" marR="68580" marT="0" marB="0">
                    <a:solidFill>
                      <a:srgbClr val="FFFF66"/>
                    </a:solidFill>
                  </a:tcPr>
                </a:tc>
              </a:tr>
              <a:tr h="228968">
                <a:tc>
                  <a:txBody>
                    <a:bodyPr/>
                    <a:lstStyle/>
                    <a:p>
                      <a:pPr algn="ctr">
                        <a:spcAft>
                          <a:spcPts val="0"/>
                        </a:spcAft>
                      </a:pPr>
                      <a:r>
                        <a:rPr lang="hu-HU" sz="1400" dirty="0"/>
                        <a:t>60 – 64 </a:t>
                      </a:r>
                      <a:endParaRPr lang="hu-HU" sz="1400" dirty="0">
                        <a:latin typeface="Times New Roman"/>
                        <a:ea typeface="Times New Roman"/>
                        <a:cs typeface="Times New Roman"/>
                      </a:endParaRPr>
                    </a:p>
                  </a:txBody>
                  <a:tcPr marL="68580" marR="68580" marT="0" marB="0"/>
                </a:tc>
                <a:tc>
                  <a:txBody>
                    <a:bodyPr/>
                    <a:lstStyle/>
                    <a:p>
                      <a:pPr algn="ctr">
                        <a:spcAft>
                          <a:spcPts val="0"/>
                        </a:spcAft>
                      </a:pPr>
                      <a:r>
                        <a:rPr lang="hu-HU" sz="1400"/>
                        <a:t>66</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a:t>62</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a:t>128</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dirty="0"/>
                        <a:t>17,4</a:t>
                      </a:r>
                      <a:endParaRPr lang="hu-HU" sz="1400" dirty="0">
                        <a:latin typeface="Times New Roman"/>
                        <a:ea typeface="Times New Roman"/>
                        <a:cs typeface="Times New Roman"/>
                      </a:endParaRPr>
                    </a:p>
                  </a:txBody>
                  <a:tcPr marL="68580" marR="68580" marT="0" marB="0"/>
                </a:tc>
              </a:tr>
              <a:tr h="228968">
                <a:tc>
                  <a:txBody>
                    <a:bodyPr/>
                    <a:lstStyle/>
                    <a:p>
                      <a:pPr algn="ctr">
                        <a:spcAft>
                          <a:spcPts val="0"/>
                        </a:spcAft>
                      </a:pPr>
                      <a:r>
                        <a:rPr lang="hu-HU" sz="1400" dirty="0"/>
                        <a:t>65 – 69 </a:t>
                      </a:r>
                      <a:endParaRPr lang="hu-HU" sz="1400" dirty="0">
                        <a:latin typeface="Times New Roman"/>
                        <a:ea typeface="Times New Roman"/>
                        <a:cs typeface="Times New Roman"/>
                      </a:endParaRPr>
                    </a:p>
                  </a:txBody>
                  <a:tcPr marL="68580" marR="68580" marT="0" marB="0"/>
                </a:tc>
                <a:tc>
                  <a:txBody>
                    <a:bodyPr/>
                    <a:lstStyle/>
                    <a:p>
                      <a:pPr algn="ctr">
                        <a:spcAft>
                          <a:spcPts val="0"/>
                        </a:spcAft>
                      </a:pPr>
                      <a:r>
                        <a:rPr lang="hu-HU" sz="1400"/>
                        <a:t>45</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a:t>46</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a:t>91</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dirty="0"/>
                        <a:t>12,4</a:t>
                      </a:r>
                      <a:endParaRPr lang="hu-HU" sz="1400" dirty="0">
                        <a:latin typeface="Times New Roman"/>
                        <a:ea typeface="Times New Roman"/>
                        <a:cs typeface="Times New Roman"/>
                      </a:endParaRPr>
                    </a:p>
                  </a:txBody>
                  <a:tcPr marL="68580" marR="68580" marT="0" marB="0"/>
                </a:tc>
              </a:tr>
              <a:tr h="228968">
                <a:tc>
                  <a:txBody>
                    <a:bodyPr/>
                    <a:lstStyle/>
                    <a:p>
                      <a:pPr algn="ctr">
                        <a:spcAft>
                          <a:spcPts val="0"/>
                        </a:spcAft>
                      </a:pPr>
                      <a:r>
                        <a:rPr lang="hu-HU" sz="1400" dirty="0"/>
                        <a:t>70 – 74 </a:t>
                      </a:r>
                      <a:endParaRPr lang="hu-HU" sz="1400" dirty="0">
                        <a:latin typeface="Times New Roman"/>
                        <a:ea typeface="Times New Roman"/>
                        <a:cs typeface="Times New Roman"/>
                      </a:endParaRPr>
                    </a:p>
                  </a:txBody>
                  <a:tcPr marL="68580" marR="68580" marT="0" marB="0"/>
                </a:tc>
                <a:tc>
                  <a:txBody>
                    <a:bodyPr/>
                    <a:lstStyle/>
                    <a:p>
                      <a:pPr algn="ctr">
                        <a:spcAft>
                          <a:spcPts val="0"/>
                        </a:spcAft>
                      </a:pPr>
                      <a:r>
                        <a:rPr lang="hu-HU" sz="1400"/>
                        <a:t>34</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a:t>23</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a:t>57</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dirty="0"/>
                        <a:t>7,8</a:t>
                      </a:r>
                      <a:endParaRPr lang="hu-HU" sz="1400" dirty="0">
                        <a:latin typeface="Times New Roman"/>
                        <a:ea typeface="Times New Roman"/>
                        <a:cs typeface="Times New Roman"/>
                      </a:endParaRPr>
                    </a:p>
                  </a:txBody>
                  <a:tcPr marL="68580" marR="68580" marT="0" marB="0"/>
                </a:tc>
              </a:tr>
              <a:tr h="228968">
                <a:tc>
                  <a:txBody>
                    <a:bodyPr/>
                    <a:lstStyle/>
                    <a:p>
                      <a:pPr algn="ctr">
                        <a:spcAft>
                          <a:spcPts val="0"/>
                        </a:spcAft>
                      </a:pPr>
                      <a:r>
                        <a:rPr lang="hu-HU" sz="1400" dirty="0"/>
                        <a:t>75 – 79 </a:t>
                      </a:r>
                      <a:endParaRPr lang="hu-HU" sz="1400" dirty="0">
                        <a:latin typeface="Times New Roman"/>
                        <a:ea typeface="Times New Roman"/>
                        <a:cs typeface="Times New Roman"/>
                      </a:endParaRPr>
                    </a:p>
                  </a:txBody>
                  <a:tcPr marL="68580" marR="68580" marT="0" marB="0"/>
                </a:tc>
                <a:tc>
                  <a:txBody>
                    <a:bodyPr/>
                    <a:lstStyle/>
                    <a:p>
                      <a:pPr algn="ctr">
                        <a:spcAft>
                          <a:spcPts val="0"/>
                        </a:spcAft>
                      </a:pPr>
                      <a:r>
                        <a:rPr lang="hu-HU" sz="1400" dirty="0"/>
                        <a:t>19</a:t>
                      </a:r>
                      <a:endParaRPr lang="hu-HU" sz="1400" dirty="0">
                        <a:latin typeface="Times New Roman"/>
                        <a:ea typeface="Times New Roman"/>
                        <a:cs typeface="Times New Roman"/>
                      </a:endParaRPr>
                    </a:p>
                  </a:txBody>
                  <a:tcPr marL="68580" marR="68580" marT="0" marB="0"/>
                </a:tc>
                <a:tc>
                  <a:txBody>
                    <a:bodyPr/>
                    <a:lstStyle/>
                    <a:p>
                      <a:pPr algn="ctr">
                        <a:spcAft>
                          <a:spcPts val="0"/>
                        </a:spcAft>
                      </a:pPr>
                      <a:r>
                        <a:rPr lang="hu-HU" sz="1400"/>
                        <a:t>5</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a:t>24</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a:t>3,3</a:t>
                      </a:r>
                      <a:endParaRPr lang="hu-HU" sz="1400">
                        <a:latin typeface="Times New Roman"/>
                        <a:ea typeface="Times New Roman"/>
                        <a:cs typeface="Times New Roman"/>
                      </a:endParaRPr>
                    </a:p>
                  </a:txBody>
                  <a:tcPr marL="68580" marR="68580" marT="0" marB="0"/>
                </a:tc>
              </a:tr>
              <a:tr h="228968">
                <a:tc>
                  <a:txBody>
                    <a:bodyPr/>
                    <a:lstStyle/>
                    <a:p>
                      <a:pPr algn="ctr">
                        <a:spcAft>
                          <a:spcPts val="0"/>
                        </a:spcAft>
                      </a:pPr>
                      <a:r>
                        <a:rPr lang="hu-HU" sz="1400" dirty="0"/>
                        <a:t>80 – 89 </a:t>
                      </a:r>
                      <a:endParaRPr lang="hu-HU" sz="1400" dirty="0">
                        <a:latin typeface="Times New Roman"/>
                        <a:ea typeface="Times New Roman"/>
                        <a:cs typeface="Times New Roman"/>
                      </a:endParaRPr>
                    </a:p>
                  </a:txBody>
                  <a:tcPr marL="68580" marR="68580" marT="0" marB="0"/>
                </a:tc>
                <a:tc>
                  <a:txBody>
                    <a:bodyPr/>
                    <a:lstStyle/>
                    <a:p>
                      <a:pPr algn="ctr">
                        <a:spcAft>
                          <a:spcPts val="0"/>
                        </a:spcAft>
                      </a:pPr>
                      <a:r>
                        <a:rPr lang="hu-HU" sz="1400"/>
                        <a:t>20</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a:t>3</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a:t>23</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a:t>3,1</a:t>
                      </a:r>
                      <a:endParaRPr lang="hu-HU" sz="1400">
                        <a:latin typeface="Times New Roman"/>
                        <a:ea typeface="Times New Roman"/>
                        <a:cs typeface="Times New Roman"/>
                      </a:endParaRPr>
                    </a:p>
                  </a:txBody>
                  <a:tcPr marL="68580" marR="68580" marT="0" marB="0"/>
                </a:tc>
              </a:tr>
              <a:tr h="228968">
                <a:tc>
                  <a:txBody>
                    <a:bodyPr/>
                    <a:lstStyle/>
                    <a:p>
                      <a:pPr algn="ctr">
                        <a:spcAft>
                          <a:spcPts val="0"/>
                        </a:spcAft>
                      </a:pPr>
                      <a:r>
                        <a:rPr lang="hu-HU" sz="1400" dirty="0"/>
                        <a:t>Összesen:</a:t>
                      </a:r>
                      <a:endParaRPr lang="hu-HU" sz="1400" dirty="0">
                        <a:latin typeface="Times New Roman"/>
                        <a:ea typeface="Times New Roman"/>
                        <a:cs typeface="Times New Roman"/>
                      </a:endParaRPr>
                    </a:p>
                  </a:txBody>
                  <a:tcPr marL="68580" marR="68580" marT="0" marB="0"/>
                </a:tc>
                <a:tc>
                  <a:txBody>
                    <a:bodyPr/>
                    <a:lstStyle/>
                    <a:p>
                      <a:pPr algn="ctr">
                        <a:spcAft>
                          <a:spcPts val="0"/>
                        </a:spcAft>
                      </a:pPr>
                      <a:r>
                        <a:rPr lang="hu-HU" sz="1400"/>
                        <a:t>341</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dirty="0"/>
                        <a:t>393</a:t>
                      </a:r>
                      <a:endParaRPr lang="hu-HU" sz="1400" dirty="0">
                        <a:latin typeface="Times New Roman"/>
                        <a:ea typeface="Times New Roman"/>
                        <a:cs typeface="Times New Roman"/>
                      </a:endParaRPr>
                    </a:p>
                  </a:txBody>
                  <a:tcPr marL="68580" marR="68580" marT="0" marB="0"/>
                </a:tc>
                <a:tc>
                  <a:txBody>
                    <a:bodyPr/>
                    <a:lstStyle/>
                    <a:p>
                      <a:pPr algn="ctr">
                        <a:spcAft>
                          <a:spcPts val="0"/>
                        </a:spcAft>
                      </a:pPr>
                      <a:r>
                        <a:rPr lang="hu-HU" sz="1400"/>
                        <a:t>734</a:t>
                      </a:r>
                      <a:endParaRPr lang="hu-HU" sz="1400">
                        <a:latin typeface="Times New Roman"/>
                        <a:ea typeface="Times New Roman"/>
                        <a:cs typeface="Times New Roman"/>
                      </a:endParaRPr>
                    </a:p>
                  </a:txBody>
                  <a:tcPr marL="68580" marR="68580" marT="0" marB="0"/>
                </a:tc>
                <a:tc>
                  <a:txBody>
                    <a:bodyPr/>
                    <a:lstStyle/>
                    <a:p>
                      <a:pPr algn="ctr">
                        <a:spcAft>
                          <a:spcPts val="0"/>
                        </a:spcAft>
                      </a:pPr>
                      <a:r>
                        <a:rPr lang="hu-HU" sz="1400" dirty="0"/>
                        <a:t>100</a:t>
                      </a:r>
                      <a:endParaRPr lang="hu-HU" sz="1400" dirty="0">
                        <a:latin typeface="Times New Roman"/>
                        <a:ea typeface="Times New Roman"/>
                        <a:cs typeface="Times New Roman"/>
                      </a:endParaRPr>
                    </a:p>
                  </a:txBody>
                  <a:tcPr marL="68580" marR="68580" marT="0" marB="0"/>
                </a:tc>
              </a:tr>
            </a:tbl>
          </a:graphicData>
        </a:graphic>
      </p:graphicFrame>
      <p:sp>
        <p:nvSpPr>
          <p:cNvPr id="3" name="Szövegdoboz 2"/>
          <p:cNvSpPr txBox="1"/>
          <p:nvPr/>
        </p:nvSpPr>
        <p:spPr>
          <a:xfrm>
            <a:off x="2123728" y="332656"/>
            <a:ext cx="5256584" cy="369332"/>
          </a:xfrm>
          <a:prstGeom prst="rect">
            <a:avLst/>
          </a:prstGeom>
          <a:noFill/>
        </p:spPr>
        <p:txBody>
          <a:bodyPr wrap="square" rtlCol="0">
            <a:spAutoFit/>
          </a:bodyPr>
          <a:lstStyle/>
          <a:p>
            <a:pPr algn="ctr"/>
            <a:r>
              <a:rPr lang="hu-HU" b="1" dirty="0" smtClean="0">
                <a:solidFill>
                  <a:schemeClr val="bg1"/>
                </a:solidFill>
              </a:rPr>
              <a:t>Lakók életkor és nem szerinti megoszlása</a:t>
            </a:r>
            <a:endParaRPr lang="hu-HU" b="1" dirty="0">
              <a:solidFill>
                <a:schemeClr val="bg1"/>
              </a:solidFill>
            </a:endParaRPr>
          </a:p>
        </p:txBody>
      </p:sp>
      <p:graphicFrame>
        <p:nvGraphicFramePr>
          <p:cNvPr id="4" name="Táblázat 3"/>
          <p:cNvGraphicFramePr>
            <a:graphicFrameLocks noGrp="1"/>
          </p:cNvGraphicFramePr>
          <p:nvPr/>
        </p:nvGraphicFramePr>
        <p:xfrm>
          <a:off x="539552" y="3717032"/>
          <a:ext cx="8280919" cy="2791833"/>
        </p:xfrm>
        <a:graphic>
          <a:graphicData uri="http://schemas.openxmlformats.org/drawingml/2006/table">
            <a:tbl>
              <a:tblPr>
                <a:tableStyleId>{18603FDC-E32A-4AB5-989C-0864C3EAD2B8}</a:tableStyleId>
              </a:tblPr>
              <a:tblGrid>
                <a:gridCol w="2589635"/>
                <a:gridCol w="1405652"/>
                <a:gridCol w="1405652"/>
                <a:gridCol w="1405652"/>
                <a:gridCol w="1474328"/>
              </a:tblGrid>
              <a:tr h="255933">
                <a:tc>
                  <a:txBody>
                    <a:bodyPr/>
                    <a:lstStyle/>
                    <a:p>
                      <a:pPr algn="ctr">
                        <a:spcBef>
                          <a:spcPts val="1200"/>
                        </a:spcBef>
                        <a:spcAft>
                          <a:spcPts val="0"/>
                        </a:spcAft>
                      </a:pPr>
                      <a:r>
                        <a:rPr lang="hu-HU" sz="1400" dirty="0"/>
                        <a:t>Diagnózis</a:t>
                      </a:r>
                      <a:endParaRPr lang="hu-HU" sz="1100" b="1" dirty="0">
                        <a:latin typeface="Calibri"/>
                        <a:ea typeface="Times New Roman"/>
                        <a:cs typeface="Times New Roman"/>
                      </a:endParaRPr>
                    </a:p>
                  </a:txBody>
                  <a:tcPr marL="68580" marR="68580" marT="0" marB="0"/>
                </a:tc>
                <a:tc>
                  <a:txBody>
                    <a:bodyPr/>
                    <a:lstStyle/>
                    <a:p>
                      <a:pPr algn="ctr">
                        <a:spcBef>
                          <a:spcPts val="1200"/>
                        </a:spcBef>
                        <a:spcAft>
                          <a:spcPts val="0"/>
                        </a:spcAft>
                      </a:pPr>
                      <a:r>
                        <a:rPr lang="hu-HU" sz="1100"/>
                        <a:t>Férfi</a:t>
                      </a:r>
                      <a:endParaRPr lang="hu-HU" sz="1100" b="1" i="1">
                        <a:latin typeface="Calibri"/>
                        <a:ea typeface="Times New Roman"/>
                        <a:cs typeface="Times New Roman"/>
                      </a:endParaRPr>
                    </a:p>
                  </a:txBody>
                  <a:tcPr marL="68580" marR="68580" marT="0" marB="0"/>
                </a:tc>
                <a:tc>
                  <a:txBody>
                    <a:bodyPr/>
                    <a:lstStyle/>
                    <a:p>
                      <a:pPr algn="ctr">
                        <a:spcAft>
                          <a:spcPts val="0"/>
                        </a:spcAft>
                      </a:pPr>
                      <a:r>
                        <a:rPr lang="hu-HU" sz="1400"/>
                        <a:t>Nő</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a:t>Összesen</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a:t>%</a:t>
                      </a:r>
                      <a:endParaRPr lang="hu-HU" sz="1200">
                        <a:latin typeface="Times New Roman"/>
                        <a:ea typeface="Times New Roman"/>
                        <a:cs typeface="Times New Roman"/>
                      </a:endParaRPr>
                    </a:p>
                  </a:txBody>
                  <a:tcPr marL="68580" marR="68580" marT="0" marB="0"/>
                </a:tc>
              </a:tr>
              <a:tr h="255933">
                <a:tc>
                  <a:txBody>
                    <a:bodyPr/>
                    <a:lstStyle/>
                    <a:p>
                      <a:pPr algn="just">
                        <a:spcAft>
                          <a:spcPts val="0"/>
                        </a:spcAft>
                      </a:pPr>
                      <a:r>
                        <a:rPr lang="hu-HU" sz="1400" b="1" dirty="0" err="1">
                          <a:solidFill>
                            <a:srgbClr val="C00000"/>
                          </a:solidFill>
                        </a:rPr>
                        <a:t>Schizophrén</a:t>
                      </a:r>
                      <a:r>
                        <a:rPr lang="hu-HU" sz="1400" b="1" dirty="0">
                          <a:solidFill>
                            <a:srgbClr val="C00000"/>
                          </a:solidFill>
                        </a:rPr>
                        <a:t> formakör</a:t>
                      </a:r>
                      <a:endParaRPr lang="hu-HU" sz="1200" b="1" dirty="0">
                        <a:solidFill>
                          <a:srgbClr val="C00000"/>
                        </a:solidFill>
                        <a:latin typeface="Times New Roman"/>
                        <a:ea typeface="Times New Roman"/>
                        <a:cs typeface="Times New Roman"/>
                      </a:endParaRPr>
                    </a:p>
                  </a:txBody>
                  <a:tcPr marL="68580" marR="68580" marT="0" marB="0">
                    <a:solidFill>
                      <a:srgbClr val="FFFF66"/>
                    </a:solidFill>
                  </a:tcPr>
                </a:tc>
                <a:tc>
                  <a:txBody>
                    <a:bodyPr/>
                    <a:lstStyle/>
                    <a:p>
                      <a:pPr algn="ctr">
                        <a:spcAft>
                          <a:spcPts val="0"/>
                        </a:spcAft>
                      </a:pPr>
                      <a:r>
                        <a:rPr lang="hu-HU" sz="1400" b="1" dirty="0">
                          <a:solidFill>
                            <a:srgbClr val="C00000"/>
                          </a:solidFill>
                        </a:rPr>
                        <a:t>280</a:t>
                      </a:r>
                      <a:endParaRPr lang="hu-HU" sz="1200" b="1" dirty="0">
                        <a:solidFill>
                          <a:srgbClr val="C00000"/>
                        </a:solidFill>
                        <a:latin typeface="Times New Roman"/>
                        <a:ea typeface="Times New Roman"/>
                        <a:cs typeface="Times New Roman"/>
                      </a:endParaRPr>
                    </a:p>
                  </a:txBody>
                  <a:tcPr marL="68580" marR="68580" marT="0" marB="0">
                    <a:solidFill>
                      <a:srgbClr val="FFFF66"/>
                    </a:solidFill>
                  </a:tcPr>
                </a:tc>
                <a:tc>
                  <a:txBody>
                    <a:bodyPr/>
                    <a:lstStyle/>
                    <a:p>
                      <a:pPr algn="ctr">
                        <a:spcAft>
                          <a:spcPts val="0"/>
                        </a:spcAft>
                      </a:pPr>
                      <a:r>
                        <a:rPr lang="hu-HU" sz="1400" b="1" dirty="0">
                          <a:solidFill>
                            <a:srgbClr val="C00000"/>
                          </a:solidFill>
                        </a:rPr>
                        <a:t>256</a:t>
                      </a:r>
                      <a:endParaRPr lang="hu-HU" sz="1200" b="1" dirty="0">
                        <a:solidFill>
                          <a:srgbClr val="C00000"/>
                        </a:solidFill>
                        <a:latin typeface="Times New Roman"/>
                        <a:ea typeface="Times New Roman"/>
                        <a:cs typeface="Times New Roman"/>
                      </a:endParaRPr>
                    </a:p>
                  </a:txBody>
                  <a:tcPr marL="68580" marR="68580" marT="0" marB="0">
                    <a:solidFill>
                      <a:srgbClr val="FFFF66"/>
                    </a:solidFill>
                  </a:tcPr>
                </a:tc>
                <a:tc>
                  <a:txBody>
                    <a:bodyPr/>
                    <a:lstStyle/>
                    <a:p>
                      <a:pPr algn="ctr">
                        <a:spcAft>
                          <a:spcPts val="0"/>
                        </a:spcAft>
                      </a:pPr>
                      <a:r>
                        <a:rPr lang="hu-HU" sz="1400" b="1" dirty="0">
                          <a:solidFill>
                            <a:srgbClr val="C00000"/>
                          </a:solidFill>
                        </a:rPr>
                        <a:t>536</a:t>
                      </a:r>
                      <a:endParaRPr lang="hu-HU" sz="1200" b="1" dirty="0">
                        <a:solidFill>
                          <a:srgbClr val="C00000"/>
                        </a:solidFill>
                        <a:latin typeface="Times New Roman"/>
                        <a:ea typeface="Times New Roman"/>
                        <a:cs typeface="Times New Roman"/>
                      </a:endParaRPr>
                    </a:p>
                  </a:txBody>
                  <a:tcPr marL="68580" marR="68580" marT="0" marB="0">
                    <a:solidFill>
                      <a:srgbClr val="FFFF66"/>
                    </a:solidFill>
                  </a:tcPr>
                </a:tc>
                <a:tc>
                  <a:txBody>
                    <a:bodyPr/>
                    <a:lstStyle/>
                    <a:p>
                      <a:pPr algn="ctr">
                        <a:spcAft>
                          <a:spcPts val="0"/>
                        </a:spcAft>
                      </a:pPr>
                      <a:r>
                        <a:rPr lang="hu-HU" sz="1400" b="1" dirty="0">
                          <a:solidFill>
                            <a:srgbClr val="C00000"/>
                          </a:solidFill>
                        </a:rPr>
                        <a:t>73,0</a:t>
                      </a:r>
                      <a:endParaRPr lang="hu-HU" sz="1200" b="1" dirty="0">
                        <a:solidFill>
                          <a:srgbClr val="C00000"/>
                        </a:solidFill>
                        <a:latin typeface="Times New Roman"/>
                        <a:ea typeface="Times New Roman"/>
                        <a:cs typeface="Times New Roman"/>
                      </a:endParaRPr>
                    </a:p>
                  </a:txBody>
                  <a:tcPr marL="68580" marR="68580" marT="0" marB="0">
                    <a:solidFill>
                      <a:srgbClr val="FFFF66"/>
                    </a:solidFill>
                  </a:tcPr>
                </a:tc>
              </a:tr>
              <a:tr h="255933">
                <a:tc>
                  <a:txBody>
                    <a:bodyPr/>
                    <a:lstStyle/>
                    <a:p>
                      <a:pPr algn="just">
                        <a:spcAft>
                          <a:spcPts val="0"/>
                        </a:spcAft>
                      </a:pPr>
                      <a:r>
                        <a:rPr lang="hu-HU" sz="1400" dirty="0"/>
                        <a:t>Affektív zavarok</a:t>
                      </a:r>
                      <a:endParaRPr lang="hu-HU" sz="1200" dirty="0">
                        <a:latin typeface="Times New Roman"/>
                        <a:ea typeface="Times New Roman"/>
                        <a:cs typeface="Times New Roman"/>
                      </a:endParaRPr>
                    </a:p>
                  </a:txBody>
                  <a:tcPr marL="68580" marR="68580" marT="0" marB="0"/>
                </a:tc>
                <a:tc>
                  <a:txBody>
                    <a:bodyPr/>
                    <a:lstStyle/>
                    <a:p>
                      <a:pPr algn="ctr">
                        <a:spcAft>
                          <a:spcPts val="0"/>
                        </a:spcAft>
                      </a:pPr>
                      <a:r>
                        <a:rPr lang="hu-HU" sz="1400"/>
                        <a:t>9</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dirty="0"/>
                        <a:t>9</a:t>
                      </a:r>
                      <a:endParaRPr lang="hu-HU" sz="1200" dirty="0">
                        <a:latin typeface="Times New Roman"/>
                        <a:ea typeface="Times New Roman"/>
                        <a:cs typeface="Times New Roman"/>
                      </a:endParaRPr>
                    </a:p>
                  </a:txBody>
                  <a:tcPr marL="68580" marR="68580" marT="0" marB="0"/>
                </a:tc>
                <a:tc>
                  <a:txBody>
                    <a:bodyPr/>
                    <a:lstStyle/>
                    <a:p>
                      <a:pPr algn="ctr">
                        <a:spcAft>
                          <a:spcPts val="0"/>
                        </a:spcAft>
                      </a:pPr>
                      <a:r>
                        <a:rPr lang="hu-HU" sz="1400"/>
                        <a:t>18</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dirty="0"/>
                        <a:t>2,5</a:t>
                      </a:r>
                      <a:endParaRPr lang="hu-HU" sz="1200" dirty="0">
                        <a:latin typeface="Times New Roman"/>
                        <a:ea typeface="Times New Roman"/>
                        <a:cs typeface="Times New Roman"/>
                      </a:endParaRPr>
                    </a:p>
                  </a:txBody>
                  <a:tcPr marL="68580" marR="68580" marT="0" marB="0"/>
                </a:tc>
              </a:tr>
              <a:tr h="255933">
                <a:tc>
                  <a:txBody>
                    <a:bodyPr/>
                    <a:lstStyle/>
                    <a:p>
                      <a:pPr algn="just">
                        <a:spcAft>
                          <a:spcPts val="0"/>
                        </a:spcAft>
                      </a:pPr>
                      <a:r>
                        <a:rPr lang="hu-HU" sz="1400"/>
                        <a:t>Személyiség zavarok</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a:t>6</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a:t>4</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a:t>10</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dirty="0"/>
                        <a:t>1,4</a:t>
                      </a:r>
                      <a:endParaRPr lang="hu-HU" sz="1200" dirty="0">
                        <a:latin typeface="Times New Roman"/>
                        <a:ea typeface="Times New Roman"/>
                        <a:cs typeface="Times New Roman"/>
                      </a:endParaRPr>
                    </a:p>
                  </a:txBody>
                  <a:tcPr marL="68580" marR="68580" marT="0" marB="0"/>
                </a:tc>
              </a:tr>
              <a:tr h="255933">
                <a:tc>
                  <a:txBody>
                    <a:bodyPr/>
                    <a:lstStyle/>
                    <a:p>
                      <a:pPr algn="just">
                        <a:spcAft>
                          <a:spcPts val="0"/>
                        </a:spcAft>
                      </a:pPr>
                      <a:r>
                        <a:rPr lang="hu-HU" sz="1400"/>
                        <a:t>Chr.alkohol függőség</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a:t>54</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a:t>19</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dirty="0"/>
                        <a:t>73</a:t>
                      </a:r>
                      <a:endParaRPr lang="hu-HU" sz="1200" dirty="0">
                        <a:latin typeface="Times New Roman"/>
                        <a:ea typeface="Times New Roman"/>
                        <a:cs typeface="Times New Roman"/>
                      </a:endParaRPr>
                    </a:p>
                  </a:txBody>
                  <a:tcPr marL="68580" marR="68580" marT="0" marB="0"/>
                </a:tc>
                <a:tc>
                  <a:txBody>
                    <a:bodyPr/>
                    <a:lstStyle/>
                    <a:p>
                      <a:pPr algn="ctr">
                        <a:spcAft>
                          <a:spcPts val="0"/>
                        </a:spcAft>
                      </a:pPr>
                      <a:r>
                        <a:rPr lang="hu-HU" sz="1400" dirty="0"/>
                        <a:t>9,</a:t>
                      </a:r>
                      <a:r>
                        <a:rPr lang="hu-HU" sz="1400" dirty="0" err="1"/>
                        <a:t>9</a:t>
                      </a:r>
                      <a:endParaRPr lang="hu-HU" sz="1200" dirty="0">
                        <a:latin typeface="Times New Roman"/>
                        <a:ea typeface="Times New Roman"/>
                        <a:cs typeface="Times New Roman"/>
                      </a:endParaRPr>
                    </a:p>
                  </a:txBody>
                  <a:tcPr marL="68580" marR="68580" marT="0" marB="0"/>
                </a:tc>
              </a:tr>
              <a:tr h="232503">
                <a:tc>
                  <a:txBody>
                    <a:bodyPr/>
                    <a:lstStyle/>
                    <a:p>
                      <a:pPr algn="just">
                        <a:spcAft>
                          <a:spcPts val="0"/>
                        </a:spcAft>
                      </a:pPr>
                      <a:r>
                        <a:rPr lang="hu-HU" sz="1000" dirty="0"/>
                        <a:t>Gyógyszeres és szerves-anyag függőség</a:t>
                      </a:r>
                      <a:endParaRPr lang="hu-HU" sz="1200" dirty="0">
                        <a:latin typeface="Times New Roman"/>
                        <a:ea typeface="Times New Roman"/>
                        <a:cs typeface="Times New Roman"/>
                      </a:endParaRPr>
                    </a:p>
                  </a:txBody>
                  <a:tcPr marL="68580" marR="68580" marT="0" marB="0"/>
                </a:tc>
                <a:tc>
                  <a:txBody>
                    <a:bodyPr/>
                    <a:lstStyle/>
                    <a:p>
                      <a:pPr algn="ctr">
                        <a:spcAft>
                          <a:spcPts val="0"/>
                        </a:spcAft>
                      </a:pPr>
                      <a:r>
                        <a:rPr lang="hu-HU" sz="1400"/>
                        <a:t>1</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dirty="0"/>
                        <a:t>0</a:t>
                      </a:r>
                      <a:endParaRPr lang="hu-HU" sz="1200" dirty="0">
                        <a:latin typeface="Times New Roman"/>
                        <a:ea typeface="Times New Roman"/>
                        <a:cs typeface="Times New Roman"/>
                      </a:endParaRPr>
                    </a:p>
                  </a:txBody>
                  <a:tcPr marL="68580" marR="68580" marT="0" marB="0"/>
                </a:tc>
                <a:tc>
                  <a:txBody>
                    <a:bodyPr/>
                    <a:lstStyle/>
                    <a:p>
                      <a:pPr algn="ctr">
                        <a:spcAft>
                          <a:spcPts val="0"/>
                        </a:spcAft>
                      </a:pPr>
                      <a:r>
                        <a:rPr lang="hu-HU" sz="1400" dirty="0"/>
                        <a:t>1</a:t>
                      </a:r>
                      <a:endParaRPr lang="hu-HU" sz="1200" dirty="0">
                        <a:latin typeface="Times New Roman"/>
                        <a:ea typeface="Times New Roman"/>
                        <a:cs typeface="Times New Roman"/>
                      </a:endParaRPr>
                    </a:p>
                  </a:txBody>
                  <a:tcPr marL="68580" marR="68580" marT="0" marB="0"/>
                </a:tc>
                <a:tc>
                  <a:txBody>
                    <a:bodyPr/>
                    <a:lstStyle/>
                    <a:p>
                      <a:pPr algn="ctr">
                        <a:spcAft>
                          <a:spcPts val="0"/>
                        </a:spcAft>
                      </a:pPr>
                      <a:r>
                        <a:rPr lang="hu-HU" sz="1400" dirty="0" smtClean="0"/>
                        <a:t>0,15</a:t>
                      </a:r>
                      <a:endParaRPr lang="hu-HU" sz="1200" dirty="0">
                        <a:latin typeface="Times New Roman"/>
                        <a:ea typeface="Times New Roman"/>
                        <a:cs typeface="Times New Roman"/>
                      </a:endParaRPr>
                    </a:p>
                  </a:txBody>
                  <a:tcPr marL="68580" marR="68580" marT="0" marB="0"/>
                </a:tc>
              </a:tr>
              <a:tr h="255933">
                <a:tc>
                  <a:txBody>
                    <a:bodyPr/>
                    <a:lstStyle/>
                    <a:p>
                      <a:pPr algn="just">
                        <a:spcAft>
                          <a:spcPts val="0"/>
                        </a:spcAft>
                      </a:pPr>
                      <a:r>
                        <a:rPr lang="hu-HU" sz="1400" dirty="0" err="1" smtClean="0"/>
                        <a:t>Olygophréniák</a:t>
                      </a:r>
                      <a:endParaRPr lang="hu-HU" sz="1200" dirty="0">
                        <a:latin typeface="Times New Roman"/>
                        <a:ea typeface="Times New Roman"/>
                        <a:cs typeface="Times New Roman"/>
                      </a:endParaRPr>
                    </a:p>
                  </a:txBody>
                  <a:tcPr marL="68580" marR="68580" marT="0" marB="0"/>
                </a:tc>
                <a:tc>
                  <a:txBody>
                    <a:bodyPr/>
                    <a:lstStyle/>
                    <a:p>
                      <a:pPr algn="ctr">
                        <a:spcAft>
                          <a:spcPts val="0"/>
                        </a:spcAft>
                      </a:pPr>
                      <a:r>
                        <a:rPr lang="hu-HU" sz="1400"/>
                        <a:t>24</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dirty="0"/>
                        <a:t>26</a:t>
                      </a:r>
                      <a:endParaRPr lang="hu-HU" sz="1200" dirty="0">
                        <a:latin typeface="Times New Roman"/>
                        <a:ea typeface="Times New Roman"/>
                        <a:cs typeface="Times New Roman"/>
                      </a:endParaRPr>
                    </a:p>
                  </a:txBody>
                  <a:tcPr marL="68580" marR="68580" marT="0" marB="0"/>
                </a:tc>
                <a:tc>
                  <a:txBody>
                    <a:bodyPr/>
                    <a:lstStyle/>
                    <a:p>
                      <a:pPr algn="ctr">
                        <a:spcAft>
                          <a:spcPts val="0"/>
                        </a:spcAft>
                      </a:pPr>
                      <a:r>
                        <a:rPr lang="hu-HU" sz="1400" dirty="0"/>
                        <a:t>50</a:t>
                      </a:r>
                      <a:endParaRPr lang="hu-HU" sz="1200" dirty="0">
                        <a:latin typeface="Times New Roman"/>
                        <a:ea typeface="Times New Roman"/>
                        <a:cs typeface="Times New Roman"/>
                      </a:endParaRPr>
                    </a:p>
                  </a:txBody>
                  <a:tcPr marL="68580" marR="68580" marT="0" marB="0"/>
                </a:tc>
                <a:tc>
                  <a:txBody>
                    <a:bodyPr/>
                    <a:lstStyle/>
                    <a:p>
                      <a:pPr algn="ctr">
                        <a:spcAft>
                          <a:spcPts val="0"/>
                        </a:spcAft>
                      </a:pPr>
                      <a:r>
                        <a:rPr lang="hu-HU" sz="1400" dirty="0"/>
                        <a:t>6,8</a:t>
                      </a:r>
                      <a:endParaRPr lang="hu-HU" sz="1200" dirty="0">
                        <a:latin typeface="Times New Roman"/>
                        <a:ea typeface="Times New Roman"/>
                        <a:cs typeface="Times New Roman"/>
                      </a:endParaRPr>
                    </a:p>
                  </a:txBody>
                  <a:tcPr marL="68580" marR="68580" marT="0" marB="0"/>
                </a:tc>
              </a:tr>
              <a:tr h="255933">
                <a:tc>
                  <a:txBody>
                    <a:bodyPr/>
                    <a:lstStyle/>
                    <a:p>
                      <a:pPr algn="just">
                        <a:spcAft>
                          <a:spcPts val="0"/>
                        </a:spcAft>
                      </a:pPr>
                      <a:r>
                        <a:rPr lang="hu-HU" sz="1400"/>
                        <a:t>Dementia </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a:t>13</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dirty="0"/>
                        <a:t>19</a:t>
                      </a:r>
                      <a:endParaRPr lang="hu-HU" sz="1200" dirty="0">
                        <a:latin typeface="Times New Roman"/>
                        <a:ea typeface="Times New Roman"/>
                        <a:cs typeface="Times New Roman"/>
                      </a:endParaRPr>
                    </a:p>
                  </a:txBody>
                  <a:tcPr marL="68580" marR="68580" marT="0" marB="0"/>
                </a:tc>
                <a:tc>
                  <a:txBody>
                    <a:bodyPr/>
                    <a:lstStyle/>
                    <a:p>
                      <a:pPr algn="ctr">
                        <a:spcAft>
                          <a:spcPts val="0"/>
                        </a:spcAft>
                      </a:pPr>
                      <a:r>
                        <a:rPr lang="hu-HU" sz="1400"/>
                        <a:t>32</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dirty="0"/>
                        <a:t>4,3</a:t>
                      </a:r>
                      <a:endParaRPr lang="hu-HU" sz="1200" dirty="0">
                        <a:latin typeface="Times New Roman"/>
                        <a:ea typeface="Times New Roman"/>
                        <a:cs typeface="Times New Roman"/>
                      </a:endParaRPr>
                    </a:p>
                  </a:txBody>
                  <a:tcPr marL="68580" marR="68580" marT="0" marB="0"/>
                </a:tc>
              </a:tr>
              <a:tr h="255933">
                <a:tc>
                  <a:txBody>
                    <a:bodyPr/>
                    <a:lstStyle/>
                    <a:p>
                      <a:pPr algn="just">
                        <a:spcAft>
                          <a:spcPts val="0"/>
                        </a:spcAft>
                      </a:pPr>
                      <a:r>
                        <a:rPr lang="hu-HU" sz="1400"/>
                        <a:t>Egyéb org.psich.szind.</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a:t>5</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a:t>8</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a:t>13</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dirty="0"/>
                        <a:t>1,9</a:t>
                      </a:r>
                      <a:endParaRPr lang="hu-HU" sz="1200" dirty="0">
                        <a:latin typeface="Times New Roman"/>
                        <a:ea typeface="Times New Roman"/>
                        <a:cs typeface="Times New Roman"/>
                      </a:endParaRPr>
                    </a:p>
                  </a:txBody>
                  <a:tcPr marL="68580" marR="68580" marT="0" marB="0"/>
                </a:tc>
              </a:tr>
              <a:tr h="255933">
                <a:tc>
                  <a:txBody>
                    <a:bodyPr/>
                    <a:lstStyle/>
                    <a:p>
                      <a:pPr algn="just">
                        <a:spcAft>
                          <a:spcPts val="0"/>
                        </a:spcAft>
                      </a:pPr>
                      <a:r>
                        <a:rPr lang="hu-HU" sz="1400"/>
                        <a:t>Autizmus</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a:t>1</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a:t>0</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a:t>1</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a:t>0,15</a:t>
                      </a:r>
                      <a:endParaRPr lang="hu-HU" sz="1200">
                        <a:latin typeface="Times New Roman"/>
                        <a:ea typeface="Times New Roman"/>
                        <a:cs typeface="Times New Roman"/>
                      </a:endParaRPr>
                    </a:p>
                  </a:txBody>
                  <a:tcPr marL="68580" marR="68580" marT="0" marB="0"/>
                </a:tc>
              </a:tr>
              <a:tr h="255933">
                <a:tc>
                  <a:txBody>
                    <a:bodyPr/>
                    <a:lstStyle/>
                    <a:p>
                      <a:pPr algn="just">
                        <a:spcAft>
                          <a:spcPts val="0"/>
                        </a:spcAft>
                      </a:pPr>
                      <a:r>
                        <a:rPr lang="hu-HU" sz="1400"/>
                        <a:t>Összesen</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dirty="0"/>
                        <a:t>393</a:t>
                      </a:r>
                      <a:endParaRPr lang="hu-HU" sz="1200" dirty="0">
                        <a:latin typeface="Times New Roman"/>
                        <a:ea typeface="Times New Roman"/>
                        <a:cs typeface="Times New Roman"/>
                      </a:endParaRPr>
                    </a:p>
                  </a:txBody>
                  <a:tcPr marL="68580" marR="68580" marT="0" marB="0"/>
                </a:tc>
                <a:tc>
                  <a:txBody>
                    <a:bodyPr/>
                    <a:lstStyle/>
                    <a:p>
                      <a:pPr algn="ctr">
                        <a:spcAft>
                          <a:spcPts val="0"/>
                        </a:spcAft>
                      </a:pPr>
                      <a:r>
                        <a:rPr lang="hu-HU" sz="1400"/>
                        <a:t>341</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a:t>734</a:t>
                      </a:r>
                      <a:endParaRPr lang="hu-HU" sz="1200">
                        <a:latin typeface="Times New Roman"/>
                        <a:ea typeface="Times New Roman"/>
                        <a:cs typeface="Times New Roman"/>
                      </a:endParaRPr>
                    </a:p>
                  </a:txBody>
                  <a:tcPr marL="68580" marR="68580" marT="0" marB="0"/>
                </a:tc>
                <a:tc>
                  <a:txBody>
                    <a:bodyPr/>
                    <a:lstStyle/>
                    <a:p>
                      <a:pPr algn="ctr">
                        <a:spcAft>
                          <a:spcPts val="0"/>
                        </a:spcAft>
                      </a:pPr>
                      <a:r>
                        <a:rPr lang="hu-HU" sz="1400" dirty="0"/>
                        <a:t>100</a:t>
                      </a:r>
                      <a:endParaRPr lang="hu-HU" sz="1200" dirty="0">
                        <a:latin typeface="Times New Roman"/>
                        <a:ea typeface="Times New Roman"/>
                        <a:cs typeface="Times New Roman"/>
                      </a:endParaRPr>
                    </a:p>
                  </a:txBody>
                  <a:tcPr marL="68580" marR="68580" marT="0" marB="0" anchor="ctr"/>
                </a:tc>
              </a:tr>
            </a:tbl>
          </a:graphicData>
        </a:graphic>
      </p:graphicFrame>
      <p:sp>
        <p:nvSpPr>
          <p:cNvPr id="5" name="Szövegdoboz 4"/>
          <p:cNvSpPr txBox="1"/>
          <p:nvPr/>
        </p:nvSpPr>
        <p:spPr>
          <a:xfrm>
            <a:off x="1403648" y="3068960"/>
            <a:ext cx="6624736" cy="646331"/>
          </a:xfrm>
          <a:prstGeom prst="rect">
            <a:avLst/>
          </a:prstGeom>
          <a:noFill/>
        </p:spPr>
        <p:txBody>
          <a:bodyPr wrap="square" rtlCol="0">
            <a:spAutoFit/>
          </a:bodyPr>
          <a:lstStyle/>
          <a:p>
            <a:pPr algn="ctr"/>
            <a:r>
              <a:rPr lang="hu-HU" b="1" dirty="0" smtClean="0">
                <a:solidFill>
                  <a:schemeClr val="bg1"/>
                </a:solidFill>
              </a:rPr>
              <a:t>Diagnosztikus megoszlás gondozottaink </a:t>
            </a:r>
          </a:p>
          <a:p>
            <a:pPr algn="ctr"/>
            <a:r>
              <a:rPr lang="hu-HU" b="1" dirty="0" smtClean="0">
                <a:solidFill>
                  <a:schemeClr val="bg1"/>
                </a:solidFill>
              </a:rPr>
              <a:t>pszichiátriai alapbetegsége szerint </a:t>
            </a:r>
            <a:endParaRPr lang="hu-HU" dirty="0">
              <a:solidFill>
                <a:schemeClr val="bg1"/>
              </a:solidFill>
            </a:endParaRPr>
          </a:p>
        </p:txBody>
      </p:sp>
      <p:sp>
        <p:nvSpPr>
          <p:cNvPr id="7"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pic>
        <p:nvPicPr>
          <p:cNvPr id="2050" name="2f9b1ecd-3772-4e9d-aabe-2c3c4045c75c" descr="3F4F2C6A-66A1-4830-B74B-5DBD6D52722E@intra"/>
          <p:cNvPicPr>
            <a:picLocks noChangeAspect="1" noChangeArrowheads="1"/>
          </p:cNvPicPr>
          <p:nvPr/>
        </p:nvPicPr>
        <p:blipFill>
          <a:blip r:embed="rId2" cstate="print"/>
          <a:srcRect/>
          <a:stretch>
            <a:fillRect/>
          </a:stretch>
        </p:blipFill>
        <p:spPr bwMode="auto">
          <a:xfrm>
            <a:off x="467544" y="1196752"/>
            <a:ext cx="8136904" cy="4665554"/>
          </a:xfrm>
          <a:prstGeom prst="rect">
            <a:avLst/>
          </a:prstGeom>
          <a:noFill/>
          <a:ln w="9525">
            <a:noFill/>
            <a:miter lim="800000"/>
            <a:headEnd/>
            <a:tailEnd/>
          </a:ln>
        </p:spPr>
      </p:pic>
      <p:sp>
        <p:nvSpPr>
          <p:cNvPr id="5" name="Téglalap 4"/>
          <p:cNvSpPr/>
          <p:nvPr/>
        </p:nvSpPr>
        <p:spPr>
          <a:xfrm>
            <a:off x="539552" y="332656"/>
            <a:ext cx="7920880" cy="523220"/>
          </a:xfrm>
          <a:prstGeom prst="rect">
            <a:avLst/>
          </a:prstGeom>
        </p:spPr>
        <p:txBody>
          <a:bodyPr wrap="square">
            <a:spAutoFit/>
          </a:bodyPr>
          <a:lstStyle/>
          <a:p>
            <a:pPr algn="ctr"/>
            <a:r>
              <a:rPr lang="hu-HU" sz="2800" dirty="0" smtClean="0">
                <a:solidFill>
                  <a:schemeClr val="bg1"/>
                </a:solidFill>
              </a:rPr>
              <a:t>Betegség lefolyás-típusok</a:t>
            </a:r>
            <a:endParaRPr lang="hu-HU" sz="2800" dirty="0">
              <a:solidFill>
                <a:schemeClr val="bg1"/>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8495f1c0-31fa-4a75-bb82-636117c789e1" descr="1C55C9C4-89CC-4E55-8A28-87FCB9CD1FE0@intra"/>
          <p:cNvPicPr>
            <a:picLocks noChangeAspect="1" noChangeArrowheads="1"/>
          </p:cNvPicPr>
          <p:nvPr/>
        </p:nvPicPr>
        <p:blipFill>
          <a:blip r:embed="rId2" cstate="print"/>
          <a:srcRect/>
          <a:stretch>
            <a:fillRect/>
          </a:stretch>
        </p:blipFill>
        <p:spPr bwMode="auto">
          <a:xfrm>
            <a:off x="-2549" y="1412776"/>
            <a:ext cx="9146549" cy="4395217"/>
          </a:xfrm>
          <a:prstGeom prst="rect">
            <a:avLst/>
          </a:prstGeom>
          <a:noFill/>
          <a:ln w="9525">
            <a:noFill/>
            <a:miter lim="800000"/>
            <a:headEnd/>
            <a:tailEnd/>
          </a:ln>
        </p:spPr>
      </p:pic>
      <p:sp>
        <p:nvSpPr>
          <p:cNvPr id="4"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
        <p:nvSpPr>
          <p:cNvPr id="5" name="Téglalap 4"/>
          <p:cNvSpPr/>
          <p:nvPr/>
        </p:nvSpPr>
        <p:spPr>
          <a:xfrm>
            <a:off x="0" y="476672"/>
            <a:ext cx="9144000" cy="523220"/>
          </a:xfrm>
          <a:prstGeom prst="rect">
            <a:avLst/>
          </a:prstGeom>
        </p:spPr>
        <p:txBody>
          <a:bodyPr wrap="square">
            <a:spAutoFit/>
          </a:bodyPr>
          <a:lstStyle/>
          <a:p>
            <a:pPr algn="ctr"/>
            <a:r>
              <a:rPr lang="hu-HU" sz="2800" dirty="0" smtClean="0">
                <a:solidFill>
                  <a:schemeClr val="bg1"/>
                </a:solidFill>
              </a:rPr>
              <a:t>A betegség tipkus lefolyása</a:t>
            </a:r>
            <a:endParaRPr lang="hu-HU" sz="2800" dirty="0">
              <a:solidFill>
                <a:schemeClr val="bg1"/>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4a5cd926-4189-4815-90fc-07ea9e919861" descr="955B87C0-072A-4D02-A8AC-E74613291273@intra"/>
          <p:cNvPicPr>
            <a:picLocks noChangeAspect="1" noChangeArrowheads="1"/>
          </p:cNvPicPr>
          <p:nvPr/>
        </p:nvPicPr>
        <p:blipFill>
          <a:blip r:embed="rId2" cstate="print"/>
          <a:srcRect/>
          <a:stretch>
            <a:fillRect/>
          </a:stretch>
        </p:blipFill>
        <p:spPr bwMode="auto">
          <a:xfrm>
            <a:off x="323528" y="1916832"/>
            <a:ext cx="8568952" cy="4062260"/>
          </a:xfrm>
          <a:prstGeom prst="rect">
            <a:avLst/>
          </a:prstGeom>
          <a:noFill/>
          <a:ln w="9525">
            <a:noFill/>
            <a:miter lim="800000"/>
            <a:headEnd/>
            <a:tailEnd/>
          </a:ln>
        </p:spPr>
      </p:pic>
      <p:sp>
        <p:nvSpPr>
          <p:cNvPr id="5"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sp>
        <p:nvSpPr>
          <p:cNvPr id="6" name="Téglalap 5"/>
          <p:cNvSpPr/>
          <p:nvPr/>
        </p:nvSpPr>
        <p:spPr>
          <a:xfrm>
            <a:off x="323528" y="548680"/>
            <a:ext cx="8496944" cy="461665"/>
          </a:xfrm>
          <a:prstGeom prst="rect">
            <a:avLst/>
          </a:prstGeom>
        </p:spPr>
        <p:txBody>
          <a:bodyPr wrap="square">
            <a:spAutoFit/>
          </a:bodyPr>
          <a:lstStyle/>
          <a:p>
            <a:pPr algn="ctr"/>
            <a:r>
              <a:rPr lang="hu-HU" sz="2400" b="1" dirty="0" smtClean="0">
                <a:solidFill>
                  <a:schemeClr val="bg1"/>
                </a:solidFill>
              </a:rPr>
              <a:t>A betegség indulása férfiaknál és nőknél kissé eltérő</a:t>
            </a:r>
          </a:p>
        </p:txBody>
      </p:sp>
    </p:spTree>
  </p:cSld>
  <p:clrMapOvr>
    <a:masterClrMapping/>
  </p:clrMapOv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Élőláb helye 10"/>
          <p:cNvSpPr>
            <a:spLocks noGrp="1"/>
          </p:cNvSpPr>
          <p:nvPr>
            <p:ph type="ftr" sz="quarter" idx="11"/>
          </p:nvPr>
        </p:nvSpPr>
        <p:spPr>
          <a:xfrm>
            <a:off x="0" y="6597352"/>
            <a:ext cx="9144000" cy="260648"/>
          </a:xfrm>
        </p:spPr>
        <p:txBody>
          <a:bodyPr/>
          <a:lstStyle/>
          <a:p>
            <a:pPr>
              <a:defRPr/>
            </a:pPr>
            <a:r>
              <a:rPr lang="hu-HU" sz="1600" dirty="0" smtClean="0">
                <a:solidFill>
                  <a:schemeClr val="bg1"/>
                </a:solidFill>
              </a:rPr>
              <a:t>Szociális Munka Napja Zalaegerszeg  2013. november 14.</a:t>
            </a:r>
            <a:endParaRPr lang="hu-HU" sz="1600" dirty="0">
              <a:solidFill>
                <a:schemeClr val="bg1"/>
              </a:solidFill>
            </a:endParaRPr>
          </a:p>
        </p:txBody>
      </p:sp>
      <p:pic>
        <p:nvPicPr>
          <p:cNvPr id="40962" name="ffe5f137-03ce-46d3-8030-483dc4562685" descr="8FEB0750-4865-4E4F-9A41-97998A1F000B@intra"/>
          <p:cNvPicPr>
            <a:picLocks noChangeAspect="1" noChangeArrowheads="1"/>
          </p:cNvPicPr>
          <p:nvPr/>
        </p:nvPicPr>
        <p:blipFill>
          <a:blip r:embed="rId2" cstate="print"/>
          <a:srcRect/>
          <a:stretch>
            <a:fillRect/>
          </a:stretch>
        </p:blipFill>
        <p:spPr bwMode="auto">
          <a:xfrm>
            <a:off x="179512" y="1124744"/>
            <a:ext cx="8647138" cy="5328592"/>
          </a:xfrm>
          <a:prstGeom prst="rect">
            <a:avLst/>
          </a:prstGeom>
          <a:noFill/>
          <a:ln w="9525">
            <a:noFill/>
            <a:miter lim="800000"/>
            <a:headEnd/>
            <a:tailEnd/>
          </a:ln>
        </p:spPr>
      </p:pic>
      <p:sp>
        <p:nvSpPr>
          <p:cNvPr id="5" name="Szövegdoboz 4"/>
          <p:cNvSpPr txBox="1"/>
          <p:nvPr/>
        </p:nvSpPr>
        <p:spPr>
          <a:xfrm>
            <a:off x="611560" y="476672"/>
            <a:ext cx="7560840" cy="523220"/>
          </a:xfrm>
          <a:prstGeom prst="rect">
            <a:avLst/>
          </a:prstGeom>
          <a:noFill/>
        </p:spPr>
        <p:txBody>
          <a:bodyPr wrap="square" rtlCol="0">
            <a:spAutoFit/>
          </a:bodyPr>
          <a:lstStyle/>
          <a:p>
            <a:pPr algn="ctr"/>
            <a:r>
              <a:rPr lang="hu-HU" sz="2800" dirty="0" smtClean="0">
                <a:solidFill>
                  <a:schemeClr val="accent3"/>
                </a:solidFill>
              </a:rPr>
              <a:t>Genetikai rizikó</a:t>
            </a:r>
            <a:endParaRPr lang="hu-HU" sz="2800" dirty="0">
              <a:solidFill>
                <a:schemeClr val="accent3"/>
              </a:solidFill>
            </a:endParaRPr>
          </a:p>
        </p:txBody>
      </p:sp>
    </p:spTree>
  </p:cSld>
  <p:clrMapOvr>
    <a:masterClrMapping/>
  </p:clrMapOvr>
  <p:transition/>
</p:sld>
</file>

<file path=ppt/theme/theme1.xml><?xml version="1.0" encoding="utf-8"?>
<a:theme xmlns:a="http://schemas.openxmlformats.org/drawingml/2006/main" name="Oktatószeminárium – bemutató">
  <a:themeElements>
    <a:clrScheme name="Oktatószeminárium – bemutat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ktatószeminárium – bemutató">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ktatószeminárium – bemutat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ktatószeminárium – bemutat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ktatószeminárium – bemutat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ktatószeminárium – bemutat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ktatószeminárium – bemutat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ktatószeminárium – bemutat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ktatószeminárium – bemutat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Layers</Template>
  <TotalTime>3291</TotalTime>
  <Words>1911</Words>
  <Application>Microsoft Macintosh PowerPoint</Application>
  <PresentationFormat>On-screen Show (4:3)</PresentationFormat>
  <Paragraphs>328</Paragraphs>
  <Slides>38</Slides>
  <Notes>11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Oktatószeminárium – bemutató</vt:lpstr>
      <vt:lpstr>Picture</vt:lpstr>
      <vt:lpstr>Slide 1</vt:lpstr>
      <vt:lpstr>Slide 2</vt:lpstr>
      <vt:lpstr>  Pszichiátriai Betegek Otthona  Szentgotthárd</vt:lpstr>
      <vt:lpstr>Slide 4</vt:lpstr>
      <vt:lpstr>Slide 5</vt:lpstr>
      <vt:lpstr>Slide 6</vt:lpstr>
      <vt:lpstr>Slide 7</vt:lpstr>
      <vt:lpstr>Slide 8</vt:lpstr>
      <vt:lpstr>Slide 9</vt:lpstr>
      <vt:lpstr>Slide 10</vt:lpstr>
      <vt:lpstr>Slide 11</vt:lpstr>
      <vt:lpstr>Stressz és sérülékenység</vt:lpstr>
      <vt:lpstr>Slide 13</vt:lpstr>
      <vt:lpstr>Slide 14</vt:lpstr>
      <vt:lpstr>Slide 15</vt:lpstr>
      <vt:lpstr>Slide 16</vt:lpstr>
      <vt:lpstr>Slide 17</vt:lpstr>
      <vt:lpstr>A rehabilitáció korszerű felfogása</vt:lpstr>
      <vt:lpstr>Mi a pszchiátriai rehabilitáció? </vt:lpstr>
      <vt:lpstr>Slide 20</vt:lpstr>
      <vt:lpstr>Slide 21</vt:lpstr>
      <vt:lpstr>Slide 22</vt:lpstr>
      <vt:lpstr>Közösségi pszichiátria – közösségi ellátás</vt:lpstr>
      <vt:lpstr>Slide 24</vt:lpstr>
      <vt:lpstr>Slide 25</vt:lpstr>
      <vt:lpstr>Slide 26</vt:lpstr>
      <vt:lpstr>Slide 27</vt:lpstr>
      <vt:lpstr>Slide 28</vt:lpstr>
      <vt:lpstr>Az MPT javaslatai/1.</vt:lpstr>
      <vt:lpstr>Az MPT javaslatai/2.</vt:lpstr>
      <vt:lpstr>Az MPT javaslatai/3</vt:lpstr>
      <vt:lpstr>Javaslatok</vt:lpstr>
      <vt:lpstr>Slide 33</vt:lpstr>
      <vt:lpstr>Slide 34</vt:lpstr>
      <vt:lpstr>Slide 35</vt:lpstr>
      <vt:lpstr>Slide 36</vt:lpstr>
      <vt:lpstr>Slide 37</vt:lpstr>
      <vt:lpstr>Köszönöm megtisztelő figyelmüket!</vt:lpstr>
    </vt:vector>
  </TitlesOfParts>
  <Manager/>
  <Company>FÖPBO Szentgotthárd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Oktatóbemutató</dc:title>
  <dc:subject/>
  <dc:creator>Kocsis Józsefné</dc:creator>
  <cp:keywords/>
  <dc:description/>
  <cp:lastModifiedBy>Kapócs Gábor</cp:lastModifiedBy>
  <cp:revision>206</cp:revision>
  <dcterms:created xsi:type="dcterms:W3CDTF">2013-11-14T09:05:29Z</dcterms:created>
  <dcterms:modified xsi:type="dcterms:W3CDTF">2013-11-14T10:20:18Z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TC062561681038</vt:lpwstr>
  </property>
</Properties>
</file>