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5" r:id="rId10"/>
    <p:sldId id="264" r:id="rId11"/>
    <p:sldId id="267" r:id="rId12"/>
    <p:sldId id="266" r:id="rId13"/>
    <p:sldId id="258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7" d="100"/>
          <a:sy n="77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4F0A46-11E6-467D-AA16-C43F098F5538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BE0ACE-76F8-4DBA-B759-552304D5A7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Betegek: szomato-pszichés, pszicho-szomatokus megközelités. </a:t>
            </a:r>
          </a:p>
          <a:p>
            <a:pPr>
              <a:spcBef>
                <a:spcPct val="0"/>
              </a:spcBef>
            </a:pPr>
            <a:r>
              <a:rPr lang="hu-HU" smtClean="0"/>
              <a:t>Betegség kiszolgáltatottá tesz, regresszió.</a:t>
            </a:r>
          </a:p>
          <a:p>
            <a:pPr>
              <a:spcBef>
                <a:spcPct val="0"/>
              </a:spcBef>
            </a:pPr>
            <a:endParaRPr lang="hu-HU" smtClean="0"/>
          </a:p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0AAFA1-5A77-4303-9160-2FE8FECC64EA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Készenléti válasz: stresszhormonok (adrenalin, noradrenalin), szivverés szaporábbá válik, nő a vérnyomás, szapora légzés, máj vércukrot állit elő, emésztés leáll, záróizmok ellazulnak, nő az izomfeszültség, fokozódik a verejtékezés.</a:t>
            </a:r>
          </a:p>
          <a:p>
            <a:pPr>
              <a:spcBef>
                <a:spcPct val="0"/>
              </a:spcBef>
            </a:pPr>
            <a:r>
              <a:rPr lang="hu-HU" smtClean="0"/>
              <a:t>Pszichoszomatikus betegség: asztma, emésztési zavar, fekély, migrén, izomfájdalom, szexuális zavar, bőrproblémák.</a:t>
            </a:r>
          </a:p>
        </p:txBody>
      </p:sp>
      <p:sp>
        <p:nvSpPr>
          <p:cNvPr id="2150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B4BFE1-867D-4BC8-BF2B-C8CAC22CDCBE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A kontroll vesztett, depressziós állapot az egészségi állapot romlását eredményezi. Védőfaktor: a kompetencia érzése, elégedettség – harmonikusan illeszkedik a környezetébe -, probléma orientált megküzdés – kreativ, kezdeményezőkész, együttműködő), nem ellenséges.</a:t>
            </a:r>
          </a:p>
          <a:p>
            <a:pPr>
              <a:spcBef>
                <a:spcPct val="0"/>
              </a:spcBef>
            </a:pPr>
            <a:r>
              <a:rPr lang="hu-HU" smtClean="0"/>
              <a:t>Fontos a jó munkahelyi légkör.</a:t>
            </a:r>
          </a:p>
        </p:txBody>
      </p:sp>
      <p:sp>
        <p:nvSpPr>
          <p:cNvPr id="245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6B7238-4125-48B9-9CCA-6E54B5D1AE6A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5325-000B-424F-8785-B70BDD95FFE8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D01FF-3180-44DA-867A-665044A187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9722-9558-4F78-8D62-6AE4B5F785B6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B211-280D-4E2F-A43C-E8A18430AA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87FD-ADAD-436A-8C61-DC8506978575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DAC2-5029-40DE-8D15-C7BC17D58B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AFF0-5626-4CA1-AC4F-09319843664F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C56D-E363-4E1E-A912-4D2A6B5411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99B5-238F-4D6B-8F32-8B6467071578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4C09-8778-45D3-9B25-4488DF7584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F137-CA18-4E95-9D32-4B6C5C07DC4C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54E0A-8392-41E2-9A5C-A5C278F2FB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E541-435D-45A8-850E-FE25D05CDFCC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44D4-EF1A-453D-B5FE-704B1DF3FE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0021C-7178-4F10-98FD-F473D1B56252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30EE6-EB8E-41DC-A017-F94DBFADCC1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E718-3CAE-4336-91F4-ABA56ACEE6C7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64B2-7B26-4CCA-B5E7-F739AC60F6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20E2-8C92-4639-9E8F-F9721DA59DD4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C90AB-735B-40F3-BCDB-80F639150D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7825-1C40-4BA0-821B-6B19EE7E620F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1DA2-A31D-4065-A630-CAD604AFAF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F5B4E5-FDC3-409C-846E-523520B3E208}" type="datetimeFigureOut">
              <a:rPr lang="hu-HU"/>
              <a:pPr>
                <a:defRPr/>
              </a:pPr>
              <a:t>2012.10.17.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81513E-74DD-4C75-9171-3C76F9B96CC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82" r:id="rId9"/>
    <p:sldLayoutId id="2147483773" r:id="rId10"/>
    <p:sldLayoutId id="21474837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u-HU" sz="3600" dirty="0" smtClean="0"/>
              <a:t>MUNKAHELYI MENTÁLHIGIÉNÉ BIZTOSITÁSA PSZICHOLÓGIAI ESZKÖZÖKKEL A SZOCIÁLIS ELLÁTÁSBAN DOLGOZÓK SZÁMÁRA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3224213"/>
          </a:xfrm>
        </p:spPr>
        <p:txBody>
          <a:bodyPr>
            <a:normAutofit/>
          </a:bodyPr>
          <a:lstStyle/>
          <a:p>
            <a:pPr marR="0"/>
            <a:r>
              <a:rPr lang="hu-HU" smtClean="0"/>
              <a:t>Krekó Kata</a:t>
            </a:r>
          </a:p>
          <a:p>
            <a:pPr marR="0"/>
            <a:r>
              <a:rPr lang="hu-HU" smtClean="0"/>
              <a:t>klinikai szakpszichológus</a:t>
            </a:r>
          </a:p>
          <a:p>
            <a:pPr marR="0"/>
            <a:r>
              <a:rPr lang="hu-HU" sz="2400" smtClean="0"/>
              <a:t>Fővárosi Önkormányzat Pszichiátriai Betegek Otthona, Szentgotthárd</a:t>
            </a:r>
            <a:endParaRPr lang="hu-HU" sz="2400" smtClean="0">
              <a:latin typeface="Arial" charset="0"/>
            </a:endParaRPr>
          </a:p>
          <a:p>
            <a:pPr marR="0" algn="l"/>
            <a:endParaRPr lang="hu-HU" sz="2000" smtClean="0"/>
          </a:p>
          <a:p>
            <a:pPr marR="0" algn="l"/>
            <a:r>
              <a:rPr lang="hu-HU" sz="2000" smtClean="0"/>
              <a:t>Pszichiátriai Ápolók II. Nemzetközi Konferenciája</a:t>
            </a:r>
          </a:p>
          <a:p>
            <a:pPr marR="0" algn="l"/>
            <a:r>
              <a:rPr lang="hu-HU" sz="2000" smtClean="0"/>
              <a:t>Budapest, 2012. október 18-20.</a:t>
            </a:r>
          </a:p>
          <a:p>
            <a:pPr marR="0"/>
            <a:endParaRPr lang="hu-HU" sz="2000" smtClean="0"/>
          </a:p>
          <a:p>
            <a:pPr marR="0"/>
            <a:endParaRPr lang="hu-H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PSZICHOLÓGUS SZEREPE A MUNKAHELYI EGÉSZSÉGFEJLESZTÉSBEN</a:t>
            </a:r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 betegekkel való munka mellett nagy jelentőséget tulajdonítunk a munkatársak mentálhigiénés segítésének.</a:t>
            </a:r>
          </a:p>
          <a:p>
            <a:pPr lvl="1"/>
            <a:r>
              <a:rPr lang="hu-HU" smtClean="0"/>
              <a:t>A nővérek töltik a legtöbb időt a betegekkel.</a:t>
            </a:r>
          </a:p>
          <a:p>
            <a:pPr lvl="1"/>
            <a:r>
              <a:rPr lang="hu-HU" smtClean="0"/>
              <a:t>Általában a nővérek jelzik az intervenció szükségét.</a:t>
            </a:r>
          </a:p>
        </p:txBody>
      </p:sp>
      <p:pic>
        <p:nvPicPr>
          <p:cNvPr id="26631" name="Picture 7" descr="Monmouth-Court-Nursing-Ho-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149725"/>
            <a:ext cx="3743325" cy="2246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LELKI EGÉSZSÉGFEJLESZTŐ </a:t>
            </a:r>
            <a:b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INTERVENCIÓK CÉLJA</a:t>
            </a:r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Stresszkezelés, kiégés megelőzése / csökkentése!!</a:t>
            </a:r>
          </a:p>
          <a:p>
            <a:r>
              <a:rPr lang="hu-HU" smtClean="0"/>
              <a:t>Munkatársak elsajátíthassanak hatékony technikákat.</a:t>
            </a:r>
          </a:p>
          <a:p>
            <a:r>
              <a:rPr lang="hu-HU" smtClean="0"/>
              <a:t>konfliktuskezelés, kommunikáció, empátia fejlesztő, kríziskezelés, közösségfejlesztés, asszertivitás tréning, Bálint-csoport</a:t>
            </a:r>
          </a:p>
          <a:p>
            <a:endParaRPr lang="hu-HU" smtClean="0"/>
          </a:p>
          <a:p>
            <a:endParaRPr lang="hu-HU" smtClean="0"/>
          </a:p>
          <a:p>
            <a:pPr marL="2057400" lvl="4" indent="-228600">
              <a:buFont typeface="Wingdings 2" pitchFamily="18" charset="2"/>
              <a:buNone/>
            </a:pPr>
            <a:r>
              <a:rPr lang="hu-HU" smtClean="0"/>
              <a:t>                    vagy</a:t>
            </a:r>
          </a:p>
          <a:p>
            <a:endParaRPr lang="hu-HU" smtClean="0"/>
          </a:p>
          <a:p>
            <a:endParaRPr lang="hu-HU" smtClean="0"/>
          </a:p>
        </p:txBody>
      </p:sp>
      <p:pic>
        <p:nvPicPr>
          <p:cNvPr id="27653" name="Picture 5" descr="massnurs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149725"/>
            <a:ext cx="1670050" cy="2519363"/>
          </a:xfrm>
          <a:prstGeom prst="rect">
            <a:avLst/>
          </a:prstGeom>
          <a:noFill/>
        </p:spPr>
      </p:pic>
      <p:pic>
        <p:nvPicPr>
          <p:cNvPr id="27655" name="Picture 7" descr="Discussing-the-Monetary-Rewards-of-Being-a-Psychiatric-Nurse-Practitioner-300x1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4508500"/>
            <a:ext cx="285750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LELKI EGÉSZSÉGFEJLESZTŐ </a:t>
            </a:r>
            <a:b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INTERVENCIÓK TíPUSAI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Nyitott csoportok keretében, heti rendszerességgel.</a:t>
            </a:r>
          </a:p>
          <a:p>
            <a:endParaRPr lang="hu-HU" smtClean="0"/>
          </a:p>
          <a:p>
            <a:r>
              <a:rPr lang="hu-HU" smtClean="0"/>
              <a:t>Relaxáció: küzdj vagy menekülj reakció helyett</a:t>
            </a:r>
          </a:p>
          <a:p>
            <a:r>
              <a:rPr lang="hu-HU" smtClean="0"/>
              <a:t>Egészségfejlesztő meditáció, imagináció</a:t>
            </a:r>
          </a:p>
          <a:p>
            <a:r>
              <a:rPr lang="hu-HU" smtClean="0"/>
              <a:t>Zeneterápia </a:t>
            </a:r>
            <a:r>
              <a:rPr lang="hu-HU" sz="2000" smtClean="0"/>
              <a:t>(Vereb-Dér Zsófia, Völcsey Mónika, Déri Barna ea.)</a:t>
            </a:r>
          </a:p>
          <a:p>
            <a:r>
              <a:rPr lang="hu-HU" smtClean="0"/>
              <a:t>Kreatív önértékelés fejlesztés 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művészetterápiás eszközökkel</a:t>
            </a:r>
          </a:p>
          <a:p>
            <a:r>
              <a:rPr lang="hu-HU" smtClean="0"/>
              <a:t>Testmozgás, sport </a:t>
            </a:r>
            <a:r>
              <a:rPr lang="hu-HU" sz="2000" smtClean="0"/>
              <a:t>(Dr. Klósz Beáta ea.)</a:t>
            </a:r>
          </a:p>
          <a:p>
            <a:endParaRPr lang="hu-HU" sz="2000" smtClean="0"/>
          </a:p>
        </p:txBody>
      </p:sp>
      <p:pic>
        <p:nvPicPr>
          <p:cNvPr id="28677" name="Picture 5" descr="6a00e54faaf86b88330133f57d6b76970b-32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365625"/>
            <a:ext cx="2184400" cy="218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u-HU" smtClean="0"/>
              <a:t>KÖSZÖNÖM A FIGYELMET!</a:t>
            </a:r>
          </a:p>
          <a:p>
            <a:pPr algn="ctr">
              <a:buFont typeface="Wingdings 2" pitchFamily="18" charset="2"/>
              <a:buNone/>
            </a:pPr>
            <a:endParaRPr lang="hu-HU" smtClean="0"/>
          </a:p>
          <a:p>
            <a:pPr algn="ctr"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r>
              <a:rPr lang="hu-HU" smtClean="0"/>
              <a:t>Krekó Kata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kata.kreko@gmail.com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LELKI EGÉSZSÉG JELENTŐSÉGE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400" smtClean="0"/>
              <a:t>A Lelki Egészség Világnapját Lelki Egészség Világszövetsége (WFMH) kezdeményezte, mely nagy jelentőséget tulajdonít a mentális egészség elősegítésének és a prevenciónak.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Alkotmányunk 70/D § (1) bekezdés: „A Magyar Köztársaság területén élőknek joguk van a lehető legmagasabb szintű testi és lelki egészséghez.”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Az Egészségügyi Világszervezet (WHO) Ottawai Karta.</a:t>
            </a:r>
          </a:p>
          <a:p>
            <a:pPr lvl="1">
              <a:lnSpc>
                <a:spcPct val="90000"/>
              </a:lnSpc>
            </a:pPr>
            <a:r>
              <a:rPr lang="hu-HU" sz="2200" smtClean="0"/>
              <a:t>Az egészség nem a betegség hiánya. A pozitív mentális egészség nem a mentális betegség hiánya.</a:t>
            </a:r>
          </a:p>
          <a:p>
            <a:pPr lvl="1">
              <a:lnSpc>
                <a:spcPct val="90000"/>
              </a:lnSpc>
            </a:pPr>
            <a:r>
              <a:rPr lang="hu-HU" sz="2200" smtClean="0"/>
              <a:t>Egészség: Képességek megvalósítása, megbirkózás a stresszel, munka, kielégítő társas kapcsolatok.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LELKI EGÉSZSÉG AZ EGÉSZSÉGÜGYBEN</a:t>
            </a:r>
          </a:p>
        </p:txBody>
      </p:sp>
      <p:sp>
        <p:nvSpPr>
          <p:cNvPr id="1638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Az egészségügyben és a szociális ellátásban kitüntetett figyelemmel szükséges kezelni a lelki egészség védelmét, elősegítését. </a:t>
            </a:r>
          </a:p>
          <a:p>
            <a:r>
              <a:rPr lang="hu-HU" smtClean="0"/>
              <a:t>Mindkét csoportnál</a:t>
            </a:r>
          </a:p>
          <a:p>
            <a:pPr lvl="1"/>
            <a:r>
              <a:rPr lang="hu-HU" smtClean="0"/>
              <a:t>Betegek (testi, lelki betegség)</a:t>
            </a:r>
          </a:p>
          <a:p>
            <a:pPr lvl="1"/>
            <a:r>
              <a:rPr lang="hu-HU" smtClean="0"/>
              <a:t>Dolgozók körében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Pszichiátriai betegek az otthonban</a:t>
            </a:r>
            <a:endParaRPr lang="hu-HU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mtClean="0"/>
              <a:t>Betegek jellemzői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reziduális tünetek, nem rehabilitálható               </a:t>
            </a:r>
            <a:r>
              <a:rPr lang="hu-HU" sz="1600" smtClean="0"/>
              <a:t>(Egészségügyi Minisztérium szakmai protokoll)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pszichózis, személyiségzavar, demencia, szerfüggőség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családtól távol, alacsony jövedelemmel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általában nincs betegségbelátás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regresszív állapot, hospitalizált</a:t>
            </a:r>
          </a:p>
          <a:p>
            <a:pPr>
              <a:lnSpc>
                <a:spcPct val="90000"/>
              </a:lnSpc>
            </a:pPr>
            <a:r>
              <a:rPr lang="hu-HU" smtClean="0"/>
              <a:t>Pszichodinamika jellegzetességek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bizonytalan énhatárok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játszmák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erős érzelmi áttátel</a:t>
            </a:r>
          </a:p>
        </p:txBody>
      </p:sp>
      <p:pic>
        <p:nvPicPr>
          <p:cNvPr id="18437" name="Picture 5" descr="mental_health_factfile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437063"/>
            <a:ext cx="3095625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BETEGEKET ELLÁTÓ SZEMÉLYZET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smtClean="0"/>
              <a:t>A krónikus pszichiátriai betegekkel dolgozó személyzet (ápoló, orvos, foglalkoztató nővér) munkája hosszan tartó és magas fizikai, mentális, érzelmi stresszel jár. </a:t>
            </a:r>
          </a:p>
          <a:p>
            <a:r>
              <a:rPr lang="hu-HU" sz="2400" smtClean="0"/>
              <a:t>Egyhangú munka, túlmunka, financiális hiányok, halállal és szenvedéssel való szembesülés, előmenetel hiánya, megbecsülés hiánya, alacsony bér,                                  társas kapcsolatok hiánya,                                                 rossz munkakörülmények,                                                   túl- vagy alulképzett</a:t>
            </a:r>
          </a:p>
          <a:p>
            <a:r>
              <a:rPr lang="hu-HU" sz="2400" smtClean="0"/>
              <a:t>A stresszorok hatásának következményei</a:t>
            </a:r>
          </a:p>
          <a:p>
            <a:pPr lvl="1"/>
            <a:r>
              <a:rPr lang="hu-HU" sz="2200" smtClean="0"/>
              <a:t>kiégés</a:t>
            </a:r>
          </a:p>
          <a:p>
            <a:pPr lvl="1"/>
            <a:r>
              <a:rPr lang="hu-HU" sz="2200" smtClean="0"/>
              <a:t>szomatikus, pszichés betegségek</a:t>
            </a:r>
          </a:p>
        </p:txBody>
      </p:sp>
      <p:pic>
        <p:nvPicPr>
          <p:cNvPr id="19461" name="Picture 5" descr="bigstock-overwhelmed-woman-on-a-chair-durring-a-stor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005263"/>
            <a:ext cx="2286000" cy="241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KRÓNIKUS STRESSZ - distressz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Kihívás és izgalmi állapot (arousal).</a:t>
            </a:r>
          </a:p>
          <a:p>
            <a:r>
              <a:rPr lang="hu-HU" smtClean="0"/>
              <a:t>Küzdj vagy menekülj reakció</a:t>
            </a:r>
          </a:p>
          <a:p>
            <a:r>
              <a:rPr lang="hu-HU" smtClean="0"/>
              <a:t>Stressz tünetek: alvászavar, ingerlékenység, alkoholfogyasztás. </a:t>
            </a:r>
          </a:p>
          <a:p>
            <a:r>
              <a:rPr lang="hu-HU" smtClean="0"/>
              <a:t>Hangulatváltozás: depresszió, szorongás, ellenségeskedés, ingerlékenység.</a:t>
            </a:r>
          </a:p>
          <a:p>
            <a:r>
              <a:rPr lang="hu-HU" smtClean="0"/>
              <a:t>Pszichoszomatikus betegség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KIÉGÉS (BURNOUT) </a:t>
            </a:r>
            <a:b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SZINDRÓMA</a:t>
            </a:r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Érzelmi kimerülés: fáradtság, kimerültség, alvászavar, testi panaszok.</a:t>
            </a:r>
          </a:p>
          <a:p>
            <a:r>
              <a:rPr lang="hu-HU" smtClean="0"/>
              <a:t>Deperszonalizáció: negatív érzések a kollégák és a betegek irányába, visszahúzódás, bűntudat, csökkent munkavégzés.</a:t>
            </a:r>
          </a:p>
          <a:p>
            <a:endParaRPr lang="hu-HU" smtClean="0"/>
          </a:p>
          <a:p>
            <a:endParaRPr lang="hu-HU" smtClean="0"/>
          </a:p>
          <a:p>
            <a:r>
              <a:rPr lang="hu-HU" smtClean="0"/>
              <a:t>Csökkent teljesítőképesség: túlterheltség, hiányzó elismerés, elégtelenség érzés, sikertelenség és tehetetlenség megélése.</a:t>
            </a:r>
          </a:p>
        </p:txBody>
      </p:sp>
      <p:pic>
        <p:nvPicPr>
          <p:cNvPr id="22533" name="Picture 5" descr="145a8551e7a10eada0c6a8b83d8889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573463"/>
            <a:ext cx="1924050" cy="1504950"/>
          </a:xfrm>
          <a:prstGeom prst="rect">
            <a:avLst/>
          </a:prstGeom>
          <a:noFill/>
        </p:spPr>
      </p:pic>
      <p:pic>
        <p:nvPicPr>
          <p:cNvPr id="22535" name="Picture 7" descr="ANd9GcTGGeQCA0BUqXA6RRRkBEAcM4CRkFkeJtwalNln3QQHe9qHZL2kF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88913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Tudományos eredmények</a:t>
            </a:r>
            <a:endParaRPr lang="hu-HU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Marmot riport (2010)</a:t>
            </a:r>
          </a:p>
          <a:p>
            <a:pPr lvl="1"/>
            <a:r>
              <a:rPr lang="hu-HU" smtClean="0"/>
              <a:t>a krónikus kontrollvesztett állapot veszélyezteti az egészséget (hierarchia)              kardiovaszkuláris betegség, gasztrointesztinális, daganat</a:t>
            </a:r>
          </a:p>
          <a:p>
            <a:pPr lvl="1"/>
            <a:r>
              <a:rPr lang="hu-HU" smtClean="0"/>
              <a:t>Tanult tehetetlenség (Seligman, 1965 )            depresszió</a:t>
            </a:r>
          </a:p>
          <a:p>
            <a:r>
              <a:rPr lang="hu-HU" smtClean="0"/>
              <a:t>Hungarostudy (2002) Dr. Kopp Mária </a:t>
            </a:r>
          </a:p>
          <a:p>
            <a:pPr lvl="1"/>
            <a:r>
              <a:rPr lang="hu-HU" smtClean="0"/>
              <a:t>Védő faktor: kontroll érzés, önhatékonyság, probléma orientált megbirkózás.</a:t>
            </a:r>
          </a:p>
          <a:p>
            <a:pPr lvl="1"/>
            <a:r>
              <a:rPr lang="hu-HU" smtClean="0"/>
              <a:t>Tanult sikeresség                  egészségesség</a:t>
            </a:r>
          </a:p>
          <a:p>
            <a:pPr lvl="1">
              <a:buFont typeface="Wingdings 2" pitchFamily="18" charset="2"/>
              <a:buNone/>
            </a:pPr>
            <a:r>
              <a:rPr lang="hu-HU" smtClean="0"/>
              <a:t>(optimizmus, önbecsülés, elfogadó szemlélet, stb.)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4356100" y="2852738"/>
            <a:ext cx="792163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6300788" y="3644900"/>
            <a:ext cx="792162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3851275" y="5373688"/>
            <a:ext cx="792163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INTÉZMÉNYÜNKBEN BEVEZETÉSRE KERÜLŐ LELKI EGÉSZSÉGFEJLESZTŐ INTERVENCIÓK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mtClean="0"/>
              <a:t>A szociális intézményekben nem elterjedt gyakorlat a kiégés megelőzése, pszichológus alkalmazása.</a:t>
            </a:r>
          </a:p>
          <a:p>
            <a:pPr>
              <a:lnSpc>
                <a:spcPct val="90000"/>
              </a:lnSpc>
            </a:pPr>
            <a:r>
              <a:rPr lang="hu-HU" smtClean="0"/>
              <a:t>A nővérek alacsony fizetésért nagy megterhelés mellett dolgoznak.</a:t>
            </a:r>
          </a:p>
          <a:p>
            <a:pPr>
              <a:lnSpc>
                <a:spcPct val="90000"/>
              </a:lnSpc>
            </a:pPr>
            <a:r>
              <a:rPr lang="hu-HU" smtClean="0"/>
              <a:t>A betegek ellátásához közvetetten is hozzájárulhat a pszichológus a nővérek támogatásával.</a:t>
            </a:r>
          </a:p>
          <a:p>
            <a:pPr>
              <a:lnSpc>
                <a:spcPct val="90000"/>
              </a:lnSpc>
            </a:pPr>
            <a:r>
              <a:rPr lang="hu-HU" smtClean="0"/>
              <a:t>Egészségfejlesztő programot indítottunk a munkatársak számára.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538</Words>
  <Application>Microsoft Office PowerPoint</Application>
  <PresentationFormat>On-screen Show (4:3)</PresentationFormat>
  <Paragraphs>93</Paragraphs>
  <Slides>13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Tervezősablon</vt:lpstr>
      </vt:variant>
      <vt:variant>
        <vt:i4>4</vt:i4>
      </vt:variant>
      <vt:variant>
        <vt:lpstr>Diacímek</vt:lpstr>
      </vt:variant>
      <vt:variant>
        <vt:i4>13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Áramlás</vt:lpstr>
      <vt:lpstr>Áramlás</vt:lpstr>
      <vt:lpstr>Áramlás</vt:lpstr>
      <vt:lpstr>Áramlás</vt:lpstr>
      <vt:lpstr>1. dia</vt:lpstr>
      <vt:lpstr>A LELKI EGÉSZSÉG JELENTŐSÉGE</vt:lpstr>
      <vt:lpstr>LELKI EGÉSZSÉG AZ EGÉSZSÉGÜGYBEN</vt:lpstr>
      <vt:lpstr>PSZICHIÁTRIAI BETEGEK AZ OTTHONBAN</vt:lpstr>
      <vt:lpstr>A BETEGEKET ELLÁTÓ SZEMÉLYZET</vt:lpstr>
      <vt:lpstr>A KRÓNIKUS STRESSZ - distressz</vt:lpstr>
      <vt:lpstr>A KIÉGÉS (BURNOUT)  SZINDRÓMA</vt:lpstr>
      <vt:lpstr>TUDOMÁNYOS EREDMÉNYEK</vt:lpstr>
      <vt:lpstr>INTÉZMÉNYÜNKBEN BEVEZETÉSRE KERÜLŐ LELKI EGÉSZSÉGFEJLESZTŐ INTERVENCIÓK</vt:lpstr>
      <vt:lpstr>A PSZICHOLÓGUS SZEREPE A MUNKAHELYI EGÉSZSÉGFEJLESZTÉSBEN</vt:lpstr>
      <vt:lpstr>A LELKI EGÉSZSÉGFEJLESZTŐ  INTERVENCIÓK CÉLJA</vt:lpstr>
      <vt:lpstr>A LELKI EGÉSZSÉGFEJLESZTŐ  INTERVENCIÓK TíPUSAI</vt:lpstr>
      <vt:lpstr>13.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MUNKAHELYI MENTÁLHIGIÉNÉ BIZTOSITÁSA PSZICHOLÓGIAI ESZKÖZÖKKEL A SZOCIÁLIS ELLÁTÁSBAN DOLGOZÓK SZÁMÁRA</dc:title>
  <dc:creator>KrekoK</dc:creator>
  <cp:lastModifiedBy>Fujitsu</cp:lastModifiedBy>
  <cp:revision>36</cp:revision>
  <dcterms:created xsi:type="dcterms:W3CDTF">2012-09-14T12:10:42Z</dcterms:created>
  <dcterms:modified xsi:type="dcterms:W3CDTF">2012-10-17T09:25:57Z</dcterms:modified>
</cp:coreProperties>
</file>